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93" r:id="rId5"/>
    <p:sldId id="2147347074" r:id="rId6"/>
    <p:sldId id="2147347075" r:id="rId7"/>
    <p:sldId id="2147347076" r:id="rId8"/>
    <p:sldId id="2147309417" r:id="rId9"/>
    <p:sldId id="2147347072" r:id="rId10"/>
    <p:sldId id="2147347071" r:id="rId11"/>
    <p:sldId id="2147309411" r:id="rId12"/>
    <p:sldId id="2147347073" r:id="rId13"/>
    <p:sldId id="2147309416" r:id="rId1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4D4A30-1B73-11DB-E53C-5560939E531D}" name="Coffey, Jason M." initials="CJ" userId="S::jacoffey@nd.gov::ca0cb809-3d1c-44a0-a139-3eed3c4e4490" providerId="AD"/>
  <p188:author id="{43429C45-0E6A-4F5F-9D31-B807F9433898}" name="Meier, Sally L." initials="SM" userId="S::slmeier@nd.gov::82af287c-5451-4aa8-bf4c-f62dab6d9253" providerId="AD"/>
  <p188:author id="{B4666665-AA83-D985-4B27-AA039A9BE3AF}" name="Thomasson, Jessica A." initials="JT" userId="S::jthomasson@nd.gov::c4d20e68-d764-4b4b-80c3-a61ce7c8bee1" providerId="AD"/>
  <p188:author id="{2EFBEF73-6705-CD8E-ABC9-10713ED549CA}" name="Pedersen, Cory T." initials="PC" userId="S::ctpedersen@nd.gov::1a601819-a2fd-411b-acac-b82c6cacb9ea" providerId="AD"/>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37FAE"/>
    <a:srgbClr val="087482"/>
    <a:srgbClr val="049FDA"/>
    <a:srgbClr val="8AA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7DE3F509-95FF-4468-8F8D-F33CC58DCF2C}" type="datetimeFigureOut">
              <a:rPr lang="en-US" smtClean="0"/>
              <a:t>4/9/2026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8E2F227-48FA-456C-88C4-9522FF698A26}" type="slidenum">
              <a:rPr lang="en-US" smtClean="0"/>
              <a:t>‹#›</a:t>
            </a:fld>
            <a:endParaRPr lang="en-US"/>
          </a:p>
        </p:txBody>
      </p:sp>
    </p:spTree>
    <p:extLst>
      <p:ext uri="{BB962C8B-B14F-4D97-AF65-F5344CB8AC3E}">
        <p14:creationId xmlns:p14="http://schemas.microsoft.com/office/powerpoint/2010/main" val="164358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E5FC84-81F8-4BF5-BFE5-69B3FA9ACF3B}" type="slidenum">
              <a:rPr lang="en-US" smtClean="0"/>
              <a:t>1</a:t>
            </a:fld>
            <a:endParaRPr lang="en-US"/>
          </a:p>
        </p:txBody>
      </p:sp>
    </p:spTree>
    <p:extLst>
      <p:ext uri="{BB962C8B-B14F-4D97-AF65-F5344CB8AC3E}">
        <p14:creationId xmlns:p14="http://schemas.microsoft.com/office/powerpoint/2010/main" val="213532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Intake 22,000 calls</a:t>
            </a:r>
          </a:p>
          <a:p>
            <a:r>
              <a:rPr lang="en-US"/>
              <a:t>18000 full reports</a:t>
            </a:r>
          </a:p>
          <a:p>
            <a:r>
              <a:rPr lang="en-US"/>
              <a:t>Foster 1480 current in FC</a:t>
            </a:r>
          </a:p>
          <a:p>
            <a:pPr defTabSz="942460">
              <a:defRP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subsidy payments for almost 1,900 children per month.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41E5FC84-81F8-4BF5-BFE5-69B3FA9ACF3B}" type="slidenum">
              <a:rPr lang="en-US" smtClean="0"/>
              <a:t>5</a:t>
            </a:fld>
            <a:endParaRPr lang="en-US"/>
          </a:p>
        </p:txBody>
      </p:sp>
    </p:spTree>
    <p:extLst>
      <p:ext uri="{BB962C8B-B14F-4D97-AF65-F5344CB8AC3E}">
        <p14:creationId xmlns:p14="http://schemas.microsoft.com/office/powerpoint/2010/main" val="125951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0334">
              <a:defRPr/>
            </a:pPr>
            <a:fld id="{E5F3C673-EDDC-4804-864D-9829BFB93EF3}" type="slidenum">
              <a:rPr lang="en-US">
                <a:solidFill>
                  <a:prstClr val="black"/>
                </a:solidFill>
                <a:latin typeface="Calibri" panose="020F0502020204030204"/>
              </a:rPr>
              <a:pPr defTabSz="96033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54678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 to achieving sustainable change</a:t>
            </a:r>
          </a:p>
        </p:txBody>
      </p:sp>
      <p:sp>
        <p:nvSpPr>
          <p:cNvPr id="4" name="Slide Number Placeholder 3"/>
          <p:cNvSpPr>
            <a:spLocks noGrp="1"/>
          </p:cNvSpPr>
          <p:nvPr>
            <p:ph type="sldNum" sz="quarter" idx="5"/>
          </p:nvPr>
        </p:nvSpPr>
        <p:spPr/>
        <p:txBody>
          <a:bodyPr/>
          <a:lstStyle/>
          <a:p>
            <a:pPr defTabSz="931733">
              <a:defRPr/>
            </a:pPr>
            <a:fld id="{CFBFAC00-8CEB-4BD1-9580-AA5AF09924B3}" type="slidenum">
              <a:rPr lang="en-US">
                <a:solidFill>
                  <a:prstClr val="black"/>
                </a:solidFill>
                <a:latin typeface="Calibri" panose="020F0502020204030204"/>
              </a:rPr>
              <a:pPr defTabSz="9317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998283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371C3F48-DE8D-63EF-B319-8A386DA8FB91}"/>
              </a:ext>
            </a:extLst>
          </p:cNvPr>
          <p:cNvSpPr txBox="1">
            <a:spLocks/>
          </p:cNvSpPr>
          <p:nvPr userDrawn="1"/>
        </p:nvSpPr>
        <p:spPr>
          <a:xfrm>
            <a:off x="9188619"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8F4917-67D7-4DC9-8917-1E256F052A16}" type="slidenum">
              <a:rPr lang="en-US" smtClean="0"/>
              <a:pPr/>
              <a:t>‹#›</a:t>
            </a:fld>
            <a:endParaRPr lang="en-US"/>
          </a:p>
        </p:txBody>
      </p:sp>
    </p:spTree>
    <p:extLst>
      <p:ext uri="{BB962C8B-B14F-4D97-AF65-F5344CB8AC3E}">
        <p14:creationId xmlns:p14="http://schemas.microsoft.com/office/powerpoint/2010/main" val="225976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339959" y="18605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9945" y="6038519"/>
            <a:ext cx="2417874" cy="551380"/>
          </a:xfrm>
          <a:prstGeom prst="rect">
            <a:avLst/>
          </a:prstGeom>
        </p:spPr>
      </p:pic>
      <p:sp>
        <p:nvSpPr>
          <p:cNvPr id="2" name="Slide Number Placeholder 5">
            <a:extLst>
              <a:ext uri="{FF2B5EF4-FFF2-40B4-BE49-F238E27FC236}">
                <a16:creationId xmlns:a16="http://schemas.microsoft.com/office/drawing/2014/main" id="{DBBF7AA0-2018-8B4A-2D31-95EFED08DB34}"/>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4879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13945" y="6038519"/>
            <a:ext cx="2417874" cy="551380"/>
          </a:xfrm>
          <a:prstGeom prst="rect">
            <a:avLst/>
          </a:prstGeom>
        </p:spPr>
      </p:pic>
      <p:sp>
        <p:nvSpPr>
          <p:cNvPr id="13" name="Content Placeholder 2">
            <a:extLst>
              <a:ext uri="{FF2B5EF4-FFF2-40B4-BE49-F238E27FC236}">
                <a16:creationId xmlns:a16="http://schemas.microsoft.com/office/drawing/2014/main" id="{8C7E2163-B237-40B3-8C92-46F595F477C5}"/>
              </a:ext>
            </a:extLst>
          </p:cNvPr>
          <p:cNvSpPr>
            <a:spLocks noGrp="1"/>
          </p:cNvSpPr>
          <p:nvPr>
            <p:ph idx="1" hasCustomPrompt="1"/>
          </p:nvPr>
        </p:nvSpPr>
        <p:spPr>
          <a:xfrm>
            <a:off x="740992" y="2652565"/>
            <a:ext cx="2508045" cy="3249766"/>
          </a:xfrm>
          <a:ln w="15875">
            <a:solidFill>
              <a:schemeClr val="accent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 name="Rectangle 1">
            <a:extLst>
              <a:ext uri="{FF2B5EF4-FFF2-40B4-BE49-F238E27FC236}">
                <a16:creationId xmlns:a16="http://schemas.microsoft.com/office/drawing/2014/main" id="{B83EAD88-A071-4FFD-BB5B-8DAA3154D390}"/>
              </a:ext>
            </a:extLst>
          </p:cNvPr>
          <p:cNvSpPr/>
          <p:nvPr userDrawn="1"/>
        </p:nvSpPr>
        <p:spPr>
          <a:xfrm>
            <a:off x="740992" y="1866077"/>
            <a:ext cx="2508045" cy="787941"/>
          </a:xfrm>
          <a:prstGeom prst="rect">
            <a:avLst/>
          </a:prstGeom>
          <a:solidFill>
            <a:schemeClr val="accent4"/>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D877C3-9F16-4551-9D7F-F3669B5AA295}"/>
              </a:ext>
            </a:extLst>
          </p:cNvPr>
          <p:cNvSpPr>
            <a:spLocks noGrp="1"/>
          </p:cNvSpPr>
          <p:nvPr>
            <p:ph idx="10" hasCustomPrompt="1"/>
          </p:nvPr>
        </p:nvSpPr>
        <p:spPr>
          <a:xfrm>
            <a:off x="975312" y="2001538"/>
            <a:ext cx="1980821" cy="515566"/>
          </a:xfrm>
        </p:spPr>
        <p:txBody>
          <a:bodyPr/>
          <a:lstStyle>
            <a:lvl1pPr marL="0" indent="0" algn="ctr">
              <a:buNone/>
              <a:defRPr>
                <a:solidFill>
                  <a:schemeClr val="bg1"/>
                </a:solidFill>
              </a:defRPr>
            </a:lvl1pPr>
          </a:lstStyle>
          <a:p>
            <a:pPr lvl="0"/>
            <a:r>
              <a:rPr lang="en-US"/>
              <a:t>Text</a:t>
            </a:r>
          </a:p>
        </p:txBody>
      </p:sp>
      <p:sp>
        <p:nvSpPr>
          <p:cNvPr id="18" name="Content Placeholder 2">
            <a:extLst>
              <a:ext uri="{FF2B5EF4-FFF2-40B4-BE49-F238E27FC236}">
                <a16:creationId xmlns:a16="http://schemas.microsoft.com/office/drawing/2014/main" id="{1A9C1CAF-180E-45D2-8E71-0F4373BF59B6}"/>
              </a:ext>
            </a:extLst>
          </p:cNvPr>
          <p:cNvSpPr>
            <a:spLocks noGrp="1"/>
          </p:cNvSpPr>
          <p:nvPr>
            <p:ph idx="11" hasCustomPrompt="1"/>
          </p:nvPr>
        </p:nvSpPr>
        <p:spPr>
          <a:xfrm>
            <a:off x="3483357" y="2652565"/>
            <a:ext cx="2508045" cy="3249766"/>
          </a:xfrm>
          <a:ln w="15875">
            <a:solidFill>
              <a:schemeClr val="tx2"/>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19" name="Rectangle 18">
            <a:extLst>
              <a:ext uri="{FF2B5EF4-FFF2-40B4-BE49-F238E27FC236}">
                <a16:creationId xmlns:a16="http://schemas.microsoft.com/office/drawing/2014/main" id="{5457FFD1-729D-4806-94F9-CF1947DDD4E6}"/>
              </a:ext>
            </a:extLst>
          </p:cNvPr>
          <p:cNvSpPr/>
          <p:nvPr userDrawn="1"/>
        </p:nvSpPr>
        <p:spPr>
          <a:xfrm>
            <a:off x="3483357" y="1866077"/>
            <a:ext cx="2508045" cy="787941"/>
          </a:xfrm>
          <a:prstGeom prst="rect">
            <a:avLst/>
          </a:prstGeom>
          <a:solidFill>
            <a:srgbClr val="FAA21B"/>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C11C18D-D2E2-4DA5-B0A2-252489D561F9}"/>
              </a:ext>
            </a:extLst>
          </p:cNvPr>
          <p:cNvSpPr>
            <a:spLocks noGrp="1"/>
          </p:cNvSpPr>
          <p:nvPr>
            <p:ph idx="12" hasCustomPrompt="1"/>
          </p:nvPr>
        </p:nvSpPr>
        <p:spPr>
          <a:xfrm>
            <a:off x="3717677" y="2001538"/>
            <a:ext cx="1980821" cy="515566"/>
          </a:xfrm>
        </p:spPr>
        <p:txBody>
          <a:bodyPr/>
          <a:lstStyle>
            <a:lvl1pPr marL="0" indent="0" algn="ctr">
              <a:buNone/>
              <a:defRPr>
                <a:solidFill>
                  <a:schemeClr val="bg1"/>
                </a:solidFill>
              </a:defRPr>
            </a:lvl1pPr>
          </a:lstStyle>
          <a:p>
            <a:pPr lvl="0"/>
            <a:r>
              <a:rPr lang="en-US"/>
              <a:t>Text</a:t>
            </a:r>
          </a:p>
        </p:txBody>
      </p:sp>
      <p:sp>
        <p:nvSpPr>
          <p:cNvPr id="21" name="Content Placeholder 2">
            <a:extLst>
              <a:ext uri="{FF2B5EF4-FFF2-40B4-BE49-F238E27FC236}">
                <a16:creationId xmlns:a16="http://schemas.microsoft.com/office/drawing/2014/main" id="{8C2567E8-A587-4BB9-9535-701E4F84454D}"/>
              </a:ext>
            </a:extLst>
          </p:cNvPr>
          <p:cNvSpPr>
            <a:spLocks noGrp="1"/>
          </p:cNvSpPr>
          <p:nvPr>
            <p:ph idx="13" hasCustomPrompt="1"/>
          </p:nvPr>
        </p:nvSpPr>
        <p:spPr>
          <a:xfrm>
            <a:off x="6200600"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2" name="Rectangle 21">
            <a:extLst>
              <a:ext uri="{FF2B5EF4-FFF2-40B4-BE49-F238E27FC236}">
                <a16:creationId xmlns:a16="http://schemas.microsoft.com/office/drawing/2014/main" id="{02FEA0BE-208C-460F-A728-24CB65BD3FC6}"/>
              </a:ext>
            </a:extLst>
          </p:cNvPr>
          <p:cNvSpPr/>
          <p:nvPr userDrawn="1"/>
        </p:nvSpPr>
        <p:spPr>
          <a:xfrm>
            <a:off x="6200600" y="1866077"/>
            <a:ext cx="2508045" cy="787941"/>
          </a:xfrm>
          <a:prstGeom prst="rect">
            <a:avLst/>
          </a:prstGeom>
          <a:solidFill>
            <a:srgbClr val="298693"/>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FE0AA75-77D9-40F3-B8E0-9D1C3F91CF56}"/>
              </a:ext>
            </a:extLst>
          </p:cNvPr>
          <p:cNvSpPr>
            <a:spLocks noGrp="1"/>
          </p:cNvSpPr>
          <p:nvPr>
            <p:ph idx="14" hasCustomPrompt="1"/>
          </p:nvPr>
        </p:nvSpPr>
        <p:spPr>
          <a:xfrm>
            <a:off x="6434920" y="2001538"/>
            <a:ext cx="1980821" cy="515566"/>
          </a:xfrm>
        </p:spPr>
        <p:txBody>
          <a:bodyPr/>
          <a:lstStyle>
            <a:lvl1pPr marL="0" indent="0" algn="ctr">
              <a:buNone/>
              <a:defRPr>
                <a:ln>
                  <a:noFill/>
                </a:ln>
                <a:solidFill>
                  <a:schemeClr val="bg1"/>
                </a:solidFill>
              </a:defRPr>
            </a:lvl1pPr>
          </a:lstStyle>
          <a:p>
            <a:pPr lvl="0"/>
            <a:r>
              <a:rPr lang="en-US"/>
              <a:t>Text</a:t>
            </a:r>
          </a:p>
        </p:txBody>
      </p:sp>
      <p:sp>
        <p:nvSpPr>
          <p:cNvPr id="24" name="Content Placeholder 2">
            <a:extLst>
              <a:ext uri="{FF2B5EF4-FFF2-40B4-BE49-F238E27FC236}">
                <a16:creationId xmlns:a16="http://schemas.microsoft.com/office/drawing/2014/main" id="{22E1EB09-4859-4BCB-BE60-3281D567CAA4}"/>
              </a:ext>
            </a:extLst>
          </p:cNvPr>
          <p:cNvSpPr>
            <a:spLocks noGrp="1"/>
          </p:cNvSpPr>
          <p:nvPr>
            <p:ph idx="15" hasCustomPrompt="1"/>
          </p:nvPr>
        </p:nvSpPr>
        <p:spPr>
          <a:xfrm>
            <a:off x="8950272" y="2652565"/>
            <a:ext cx="2508045" cy="3249766"/>
          </a:xfrm>
          <a:ln w="15875">
            <a:solidFill>
              <a:schemeClr val="tx1"/>
            </a:solidFill>
          </a:ln>
        </p:spPr>
        <p:txBody>
          <a:bodyPr>
            <a:normAutofit/>
          </a:bodyPr>
          <a:lstStyle>
            <a:lvl1pPr marL="457200" indent="-457200">
              <a:lnSpc>
                <a:spcPct val="100000"/>
              </a:lnSpc>
              <a:buFont typeface="Arial" panose="020B0604020202020204" pitchFamily="34" charset="0"/>
              <a:buChar char="•"/>
              <a:defRPr sz="2400">
                <a:solidFill>
                  <a:schemeClr val="accent4">
                    <a:lumMod val="10000"/>
                  </a:schemeClr>
                </a:solidFill>
              </a:defRPr>
            </a:lvl1pPr>
          </a:lstStyle>
          <a:p>
            <a:pPr lvl="0"/>
            <a:r>
              <a:rPr lang="en-US"/>
              <a:t>Text</a:t>
            </a:r>
          </a:p>
        </p:txBody>
      </p:sp>
      <p:sp>
        <p:nvSpPr>
          <p:cNvPr id="25" name="Rectangle 24">
            <a:extLst>
              <a:ext uri="{FF2B5EF4-FFF2-40B4-BE49-F238E27FC236}">
                <a16:creationId xmlns:a16="http://schemas.microsoft.com/office/drawing/2014/main" id="{D4F72990-12A3-4AF8-BA6F-2D87BEB62BAA}"/>
              </a:ext>
            </a:extLst>
          </p:cNvPr>
          <p:cNvSpPr/>
          <p:nvPr userDrawn="1"/>
        </p:nvSpPr>
        <p:spPr>
          <a:xfrm>
            <a:off x="8950272" y="1866077"/>
            <a:ext cx="2508045" cy="787941"/>
          </a:xfrm>
          <a:prstGeom prst="rect">
            <a:avLst/>
          </a:prstGeom>
          <a:solidFill>
            <a:srgbClr val="8AA76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66D9CAE-4445-4F73-84A8-8C6BA9F36B8C}"/>
              </a:ext>
            </a:extLst>
          </p:cNvPr>
          <p:cNvSpPr>
            <a:spLocks noGrp="1"/>
          </p:cNvSpPr>
          <p:nvPr>
            <p:ph idx="16" hasCustomPrompt="1"/>
          </p:nvPr>
        </p:nvSpPr>
        <p:spPr>
          <a:xfrm>
            <a:off x="9184592" y="2001538"/>
            <a:ext cx="1980821" cy="515566"/>
          </a:xfrm>
          <a:ln>
            <a:noFill/>
          </a:ln>
        </p:spPr>
        <p:txBody>
          <a:bodyPr/>
          <a:lstStyle>
            <a:lvl1pPr marL="0" indent="0" algn="ctr">
              <a:buNone/>
              <a:defRPr>
                <a:ln>
                  <a:noFill/>
                </a:ln>
                <a:solidFill>
                  <a:schemeClr val="bg1"/>
                </a:solidFill>
              </a:defRPr>
            </a:lvl1pPr>
          </a:lstStyle>
          <a:p>
            <a:pPr lvl="0"/>
            <a:r>
              <a:rPr lang="en-US"/>
              <a:t>Text</a:t>
            </a:r>
          </a:p>
        </p:txBody>
      </p:sp>
      <p:sp>
        <p:nvSpPr>
          <p:cNvPr id="3" name="Slide Number Placeholder 5">
            <a:extLst>
              <a:ext uri="{FF2B5EF4-FFF2-40B4-BE49-F238E27FC236}">
                <a16:creationId xmlns:a16="http://schemas.microsoft.com/office/drawing/2014/main" id="{D293FDEE-8A96-DEE6-5AFF-F361692EDA28}"/>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970921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1" y="365131"/>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3" y="1409228"/>
            <a:ext cx="5470004"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1" y="1409228"/>
            <a:ext cx="5621163" cy="4844180"/>
          </a:xfrm>
        </p:spPr>
        <p:txBody>
          <a:bodyPr/>
          <a:lstStyle>
            <a:lvl2pPr>
              <a:spcAft>
                <a:spcPts val="959"/>
              </a:spcAft>
              <a:defRPr/>
            </a:lvl2pPr>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84786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hasCustomPrompt="1"/>
          </p:nvPr>
        </p:nvSpPr>
        <p:spPr>
          <a:xfrm>
            <a:off x="2875313" y="1957642"/>
            <a:ext cx="2895172" cy="1087399"/>
          </a:xfrm>
        </p:spPr>
        <p:txBody>
          <a:bodyPr/>
          <a:lstStyle>
            <a:lvl1pPr marL="0" indent="0">
              <a:lnSpc>
                <a:spcPct val="100000"/>
              </a:lnSpc>
              <a:buFontTx/>
              <a:buNone/>
              <a:defRPr/>
            </a:lvl1pPr>
          </a:lstStyle>
          <a:p>
            <a:pPr lvl="0"/>
            <a:r>
              <a:rPr lang="en-US"/>
              <a:t>Text</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hasCustomPrompt="1"/>
          </p:nvPr>
        </p:nvSpPr>
        <p:spPr>
          <a:xfrm>
            <a:off x="478346" y="1957642"/>
            <a:ext cx="2229344" cy="1087399"/>
          </a:xfrm>
        </p:spPr>
        <p:txBody>
          <a:bodyPr/>
          <a:lstStyle>
            <a:lvl1pPr>
              <a:defRPr/>
            </a:lvl1pPr>
          </a:lstStyle>
          <a:p>
            <a:pPr lvl="0"/>
            <a:r>
              <a:rPr lang="en-US"/>
              <a:t>Picture</a:t>
            </a:r>
          </a:p>
        </p:txBody>
      </p:sp>
      <p:sp>
        <p:nvSpPr>
          <p:cNvPr id="26" name="Content Placeholder 2">
            <a:extLst>
              <a:ext uri="{FF2B5EF4-FFF2-40B4-BE49-F238E27FC236}">
                <a16:creationId xmlns:a16="http://schemas.microsoft.com/office/drawing/2014/main" id="{DD0BA7EE-C953-4E31-AFAE-52B7AD732ACB}"/>
              </a:ext>
            </a:extLst>
          </p:cNvPr>
          <p:cNvSpPr>
            <a:spLocks noGrp="1"/>
          </p:cNvSpPr>
          <p:nvPr>
            <p:ph idx="11" hasCustomPrompt="1"/>
          </p:nvPr>
        </p:nvSpPr>
        <p:spPr>
          <a:xfrm>
            <a:off x="8729699" y="1957642"/>
            <a:ext cx="2895172" cy="1087399"/>
          </a:xfrm>
        </p:spPr>
        <p:txBody>
          <a:bodyPr/>
          <a:lstStyle>
            <a:lvl1pPr marL="0" indent="0">
              <a:lnSpc>
                <a:spcPct val="100000"/>
              </a:lnSpc>
              <a:buFontTx/>
              <a:buNone/>
              <a:defRPr/>
            </a:lvl1pPr>
          </a:lstStyle>
          <a:p>
            <a:pPr lvl="0"/>
            <a:r>
              <a:rPr lang="en-US"/>
              <a:t>Text</a:t>
            </a:r>
          </a:p>
        </p:txBody>
      </p:sp>
      <p:sp>
        <p:nvSpPr>
          <p:cNvPr id="27" name="Content Placeholder 2">
            <a:extLst>
              <a:ext uri="{FF2B5EF4-FFF2-40B4-BE49-F238E27FC236}">
                <a16:creationId xmlns:a16="http://schemas.microsoft.com/office/drawing/2014/main" id="{82994196-8975-4920-98C7-6F0B70B4B066}"/>
              </a:ext>
            </a:extLst>
          </p:cNvPr>
          <p:cNvSpPr>
            <a:spLocks noGrp="1"/>
          </p:cNvSpPr>
          <p:nvPr>
            <p:ph idx="12" hasCustomPrompt="1"/>
          </p:nvPr>
        </p:nvSpPr>
        <p:spPr>
          <a:xfrm>
            <a:off x="6332732" y="1957642"/>
            <a:ext cx="2229344" cy="1087399"/>
          </a:xfrm>
        </p:spPr>
        <p:txBody>
          <a:bodyPr/>
          <a:lstStyle>
            <a:lvl1pPr>
              <a:defRPr/>
            </a:lvl1pPr>
          </a:lstStyle>
          <a:p>
            <a:pPr lvl="0"/>
            <a:r>
              <a:rPr lang="en-US"/>
              <a:t>Picture</a:t>
            </a:r>
          </a:p>
        </p:txBody>
      </p:sp>
      <p:sp>
        <p:nvSpPr>
          <p:cNvPr id="28" name="Content Placeholder 2">
            <a:extLst>
              <a:ext uri="{FF2B5EF4-FFF2-40B4-BE49-F238E27FC236}">
                <a16:creationId xmlns:a16="http://schemas.microsoft.com/office/drawing/2014/main" id="{2169A172-F0E2-4E64-BA16-B76FCEB205C0}"/>
              </a:ext>
            </a:extLst>
          </p:cNvPr>
          <p:cNvSpPr>
            <a:spLocks noGrp="1"/>
          </p:cNvSpPr>
          <p:nvPr>
            <p:ph idx="13" hasCustomPrompt="1"/>
          </p:nvPr>
        </p:nvSpPr>
        <p:spPr>
          <a:xfrm>
            <a:off x="2875313" y="3366590"/>
            <a:ext cx="2895172" cy="1087399"/>
          </a:xfrm>
        </p:spPr>
        <p:txBody>
          <a:bodyPr/>
          <a:lstStyle>
            <a:lvl1pPr marL="0" indent="0">
              <a:lnSpc>
                <a:spcPct val="100000"/>
              </a:lnSpc>
              <a:buFontTx/>
              <a:buNone/>
              <a:defRPr/>
            </a:lvl1pPr>
          </a:lstStyle>
          <a:p>
            <a:pPr lvl="0"/>
            <a:r>
              <a:rPr lang="en-US"/>
              <a:t>Text</a:t>
            </a:r>
          </a:p>
        </p:txBody>
      </p:sp>
      <p:sp>
        <p:nvSpPr>
          <p:cNvPr id="29" name="Content Placeholder 2">
            <a:extLst>
              <a:ext uri="{FF2B5EF4-FFF2-40B4-BE49-F238E27FC236}">
                <a16:creationId xmlns:a16="http://schemas.microsoft.com/office/drawing/2014/main" id="{2D7926CE-C177-4D2E-8535-F88CD701EB7A}"/>
              </a:ext>
            </a:extLst>
          </p:cNvPr>
          <p:cNvSpPr>
            <a:spLocks noGrp="1"/>
          </p:cNvSpPr>
          <p:nvPr>
            <p:ph idx="14" hasCustomPrompt="1"/>
          </p:nvPr>
        </p:nvSpPr>
        <p:spPr>
          <a:xfrm>
            <a:off x="478346" y="3366590"/>
            <a:ext cx="2229344" cy="1087399"/>
          </a:xfrm>
        </p:spPr>
        <p:txBody>
          <a:bodyPr/>
          <a:lstStyle>
            <a:lvl1pPr>
              <a:defRPr/>
            </a:lvl1pPr>
          </a:lstStyle>
          <a:p>
            <a:pPr lvl="0"/>
            <a:r>
              <a:rPr lang="en-US"/>
              <a:t>Picture</a:t>
            </a:r>
          </a:p>
        </p:txBody>
      </p:sp>
      <p:sp>
        <p:nvSpPr>
          <p:cNvPr id="30" name="Content Placeholder 2">
            <a:extLst>
              <a:ext uri="{FF2B5EF4-FFF2-40B4-BE49-F238E27FC236}">
                <a16:creationId xmlns:a16="http://schemas.microsoft.com/office/drawing/2014/main" id="{5B0899B2-7F68-488E-A2F4-08480041D0EC}"/>
              </a:ext>
            </a:extLst>
          </p:cNvPr>
          <p:cNvSpPr>
            <a:spLocks noGrp="1"/>
          </p:cNvSpPr>
          <p:nvPr>
            <p:ph idx="15" hasCustomPrompt="1"/>
          </p:nvPr>
        </p:nvSpPr>
        <p:spPr>
          <a:xfrm>
            <a:off x="8729699" y="3366590"/>
            <a:ext cx="2895172" cy="1087399"/>
          </a:xfrm>
        </p:spPr>
        <p:txBody>
          <a:bodyPr/>
          <a:lstStyle>
            <a:lvl1pPr marL="0" indent="0">
              <a:lnSpc>
                <a:spcPct val="100000"/>
              </a:lnSpc>
              <a:buFontTx/>
              <a:buNone/>
              <a:defRPr/>
            </a:lvl1pPr>
          </a:lstStyle>
          <a:p>
            <a:pPr lvl="0"/>
            <a:r>
              <a:rPr lang="en-US"/>
              <a:t>Text</a:t>
            </a:r>
          </a:p>
        </p:txBody>
      </p:sp>
      <p:sp>
        <p:nvSpPr>
          <p:cNvPr id="31" name="Content Placeholder 2">
            <a:extLst>
              <a:ext uri="{FF2B5EF4-FFF2-40B4-BE49-F238E27FC236}">
                <a16:creationId xmlns:a16="http://schemas.microsoft.com/office/drawing/2014/main" id="{526B3C76-5310-4184-A657-47D097A877A1}"/>
              </a:ext>
            </a:extLst>
          </p:cNvPr>
          <p:cNvSpPr>
            <a:spLocks noGrp="1"/>
          </p:cNvSpPr>
          <p:nvPr>
            <p:ph idx="16" hasCustomPrompt="1"/>
          </p:nvPr>
        </p:nvSpPr>
        <p:spPr>
          <a:xfrm>
            <a:off x="6332732" y="3366590"/>
            <a:ext cx="2229344" cy="1087399"/>
          </a:xfrm>
        </p:spPr>
        <p:txBody>
          <a:bodyPr/>
          <a:lstStyle>
            <a:lvl1pPr>
              <a:defRPr/>
            </a:lvl1pPr>
          </a:lstStyle>
          <a:p>
            <a:pPr lvl="0"/>
            <a:r>
              <a:rPr lang="en-US"/>
              <a:t>Picture</a:t>
            </a:r>
          </a:p>
        </p:txBody>
      </p:sp>
      <p:sp>
        <p:nvSpPr>
          <p:cNvPr id="32" name="Content Placeholder 2">
            <a:extLst>
              <a:ext uri="{FF2B5EF4-FFF2-40B4-BE49-F238E27FC236}">
                <a16:creationId xmlns:a16="http://schemas.microsoft.com/office/drawing/2014/main" id="{2405E5A2-3EE7-4525-B1A2-03C48BB1DCC0}"/>
              </a:ext>
            </a:extLst>
          </p:cNvPr>
          <p:cNvSpPr>
            <a:spLocks noGrp="1"/>
          </p:cNvSpPr>
          <p:nvPr>
            <p:ph idx="17" hasCustomPrompt="1"/>
          </p:nvPr>
        </p:nvSpPr>
        <p:spPr>
          <a:xfrm>
            <a:off x="2875313" y="4816281"/>
            <a:ext cx="2895172" cy="1087399"/>
          </a:xfrm>
        </p:spPr>
        <p:txBody>
          <a:bodyPr/>
          <a:lstStyle>
            <a:lvl1pPr marL="0" indent="0">
              <a:lnSpc>
                <a:spcPct val="100000"/>
              </a:lnSpc>
              <a:buFontTx/>
              <a:buNone/>
              <a:defRPr/>
            </a:lvl1pPr>
          </a:lstStyle>
          <a:p>
            <a:pPr lvl="0"/>
            <a:r>
              <a:rPr lang="en-US"/>
              <a:t>Text</a:t>
            </a:r>
          </a:p>
        </p:txBody>
      </p:sp>
      <p:sp>
        <p:nvSpPr>
          <p:cNvPr id="33" name="Content Placeholder 2">
            <a:extLst>
              <a:ext uri="{FF2B5EF4-FFF2-40B4-BE49-F238E27FC236}">
                <a16:creationId xmlns:a16="http://schemas.microsoft.com/office/drawing/2014/main" id="{7F34308F-4B3F-463D-82BC-DDEA591F2C5B}"/>
              </a:ext>
            </a:extLst>
          </p:cNvPr>
          <p:cNvSpPr>
            <a:spLocks noGrp="1"/>
          </p:cNvSpPr>
          <p:nvPr>
            <p:ph idx="18" hasCustomPrompt="1"/>
          </p:nvPr>
        </p:nvSpPr>
        <p:spPr>
          <a:xfrm>
            <a:off x="478346" y="4816281"/>
            <a:ext cx="2229344" cy="1087399"/>
          </a:xfrm>
        </p:spPr>
        <p:txBody>
          <a:bodyPr/>
          <a:lstStyle>
            <a:lvl1pPr>
              <a:defRPr/>
            </a:lvl1pPr>
          </a:lstStyle>
          <a:p>
            <a:pPr lvl="0"/>
            <a:r>
              <a:rPr lang="en-US"/>
              <a:t>Picture</a:t>
            </a:r>
          </a:p>
        </p:txBody>
      </p:sp>
      <p:sp>
        <p:nvSpPr>
          <p:cNvPr id="34" name="Content Placeholder 2">
            <a:extLst>
              <a:ext uri="{FF2B5EF4-FFF2-40B4-BE49-F238E27FC236}">
                <a16:creationId xmlns:a16="http://schemas.microsoft.com/office/drawing/2014/main" id="{57DA3DB4-33B5-4640-ABA5-DC4403E1F292}"/>
              </a:ext>
            </a:extLst>
          </p:cNvPr>
          <p:cNvSpPr>
            <a:spLocks noGrp="1"/>
          </p:cNvSpPr>
          <p:nvPr>
            <p:ph idx="19" hasCustomPrompt="1"/>
          </p:nvPr>
        </p:nvSpPr>
        <p:spPr>
          <a:xfrm>
            <a:off x="8729699" y="4816281"/>
            <a:ext cx="2895172" cy="1087399"/>
          </a:xfrm>
        </p:spPr>
        <p:txBody>
          <a:bodyPr/>
          <a:lstStyle>
            <a:lvl1pPr marL="0" indent="0">
              <a:lnSpc>
                <a:spcPct val="100000"/>
              </a:lnSpc>
              <a:buFontTx/>
              <a:buNone/>
              <a:defRPr/>
            </a:lvl1pPr>
          </a:lstStyle>
          <a:p>
            <a:pPr lvl="0"/>
            <a:r>
              <a:rPr lang="en-US"/>
              <a:t>Text</a:t>
            </a:r>
          </a:p>
        </p:txBody>
      </p:sp>
      <p:sp>
        <p:nvSpPr>
          <p:cNvPr id="35" name="Content Placeholder 2">
            <a:extLst>
              <a:ext uri="{FF2B5EF4-FFF2-40B4-BE49-F238E27FC236}">
                <a16:creationId xmlns:a16="http://schemas.microsoft.com/office/drawing/2014/main" id="{8E773CA1-11B9-41B3-8632-5BEC4AC8DD8E}"/>
              </a:ext>
            </a:extLst>
          </p:cNvPr>
          <p:cNvSpPr>
            <a:spLocks noGrp="1"/>
          </p:cNvSpPr>
          <p:nvPr>
            <p:ph idx="20" hasCustomPrompt="1"/>
          </p:nvPr>
        </p:nvSpPr>
        <p:spPr>
          <a:xfrm>
            <a:off x="6279464" y="4816281"/>
            <a:ext cx="2229344" cy="1087399"/>
          </a:xfrm>
        </p:spPr>
        <p:txBody>
          <a:bodyPr/>
          <a:lstStyle>
            <a:lvl1pPr>
              <a:defRPr/>
            </a:lvl1pPr>
          </a:lstStyle>
          <a:p>
            <a:pPr lvl="0"/>
            <a:r>
              <a:rPr lang="en-US"/>
              <a:t>Picture</a:t>
            </a:r>
          </a:p>
        </p:txBody>
      </p:sp>
      <p:cxnSp>
        <p:nvCxnSpPr>
          <p:cNvPr id="3" name="Straight Connector 2">
            <a:extLst>
              <a:ext uri="{FF2B5EF4-FFF2-40B4-BE49-F238E27FC236}">
                <a16:creationId xmlns:a16="http://schemas.microsoft.com/office/drawing/2014/main" id="{4587EB31-C6C8-48D9-A42E-1C9B50FD5525}"/>
              </a:ext>
            </a:extLst>
          </p:cNvPr>
          <p:cNvCxnSpPr/>
          <p:nvPr userDrawn="1"/>
        </p:nvCxnSpPr>
        <p:spPr>
          <a:xfrm>
            <a:off x="6036818" y="1966520"/>
            <a:ext cx="0" cy="3946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F739E381-1ACA-D6E9-235D-AF7664CEE5DF}"/>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197165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2" name="Slide Number Placeholder 5">
            <a:extLst>
              <a:ext uri="{FF2B5EF4-FFF2-40B4-BE49-F238E27FC236}">
                <a16:creationId xmlns:a16="http://schemas.microsoft.com/office/drawing/2014/main" id="{1D01064E-3062-2E4E-F8E8-0BDE9CE54D22}"/>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155214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1B38-6122-1439-C0D0-5AD1681A93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E71517-FF9E-686C-D2D8-0B7A9B585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22E95-0367-7202-B1FC-86F7A4D678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B05514-373B-D9A8-9786-F7BF50D3FB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0C751AB9-90D9-3EA1-A31B-0A9B0678D32B}"/>
              </a:ext>
            </a:extLst>
          </p:cNvPr>
          <p:cNvSpPr txBox="1">
            <a:spLocks/>
          </p:cNvSpPr>
          <p:nvPr userDrawn="1"/>
        </p:nvSpPr>
        <p:spPr>
          <a:xfrm>
            <a:off x="9188619"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8F4917-67D7-4DC9-8917-1E256F052A16}" type="slidenum">
              <a:rPr lang="en-US" smtClean="0"/>
              <a:pPr/>
              <a:t>‹#›</a:t>
            </a:fld>
            <a:endParaRPr lang="en-US"/>
          </a:p>
        </p:txBody>
      </p:sp>
    </p:spTree>
    <p:extLst>
      <p:ext uri="{BB962C8B-B14F-4D97-AF65-F5344CB8AC3E}">
        <p14:creationId xmlns:p14="http://schemas.microsoft.com/office/powerpoint/2010/main" val="20449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3" name="Slide Number Placeholder 5">
            <a:extLst>
              <a:ext uri="{FF2B5EF4-FFF2-40B4-BE49-F238E27FC236}">
                <a16:creationId xmlns:a16="http://schemas.microsoft.com/office/drawing/2014/main" id="{CB734997-C32A-DFD4-C9EB-84603FD293F2}"/>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2" name="Slide Number Placeholder 5">
            <a:extLst>
              <a:ext uri="{FF2B5EF4-FFF2-40B4-BE49-F238E27FC236}">
                <a16:creationId xmlns:a16="http://schemas.microsoft.com/office/drawing/2014/main" id="{9F0D1D36-0AB8-41C3-6DFE-6731145F0FB1}"/>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
        <p:nvSpPr>
          <p:cNvPr id="2" name="Slide Number Placeholder 5">
            <a:extLst>
              <a:ext uri="{FF2B5EF4-FFF2-40B4-BE49-F238E27FC236}">
                <a16:creationId xmlns:a16="http://schemas.microsoft.com/office/drawing/2014/main" id="{52236216-5F86-8F4E-51F6-6F29AA2F9A4F}"/>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
        <p:nvSpPr>
          <p:cNvPr id="2" name="Slide Number Placeholder 5">
            <a:extLst>
              <a:ext uri="{FF2B5EF4-FFF2-40B4-BE49-F238E27FC236}">
                <a16:creationId xmlns:a16="http://schemas.microsoft.com/office/drawing/2014/main" id="{440717D1-9110-FC92-A0BA-AE3A0D44B97D}"/>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E8D6D-890A-A7CF-7983-138A0E196904}"/>
              </a:ext>
            </a:extLst>
          </p:cNvPr>
          <p:cNvSpPr>
            <a:spLocks noGrp="1"/>
          </p:cNvSpPr>
          <p:nvPr>
            <p:ph type="title"/>
          </p:nvPr>
        </p:nvSpPr>
        <p:spPr>
          <a:xfrm>
            <a:off x="451720" y="518738"/>
            <a:ext cx="11288560" cy="549275"/>
          </a:xfr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7830EC31-846F-430C-4E67-0BB3FFDB6C04}"/>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106109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rgbClr val="E2DF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a:extLst>
              <a:ext uri="{FF2B5EF4-FFF2-40B4-BE49-F238E27FC236}">
                <a16:creationId xmlns:a16="http://schemas.microsoft.com/office/drawing/2014/main" id="{A6594826-C074-C3D2-1AF1-9E3094814728}"/>
              </a:ext>
            </a:extLst>
          </p:cNvPr>
          <p:cNvSpPr txBox="1">
            <a:spLocks/>
          </p:cNvSpPr>
          <p:nvPr userDrawn="1"/>
        </p:nvSpPr>
        <p:spPr>
          <a:xfrm>
            <a:off x="9188619"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8F4917-67D7-4DC9-8917-1E256F052A16}" type="slidenum">
              <a:rPr lang="en-US" smtClean="0"/>
              <a:pPr/>
              <a:t>‹#›</a:t>
            </a:fld>
            <a:endParaRPr lang="en-US"/>
          </a:p>
        </p:txBody>
      </p:sp>
    </p:spTree>
    <p:extLst>
      <p:ext uri="{BB962C8B-B14F-4D97-AF65-F5344CB8AC3E}">
        <p14:creationId xmlns:p14="http://schemas.microsoft.com/office/powerpoint/2010/main" val="388283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b="0">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13945" y="6038519"/>
            <a:ext cx="2417874" cy="551380"/>
          </a:xfrm>
          <a:prstGeom prst="rect">
            <a:avLst/>
          </a:prstGeom>
        </p:spPr>
      </p:pic>
      <p:sp>
        <p:nvSpPr>
          <p:cNvPr id="2" name="Slide Number Placeholder 5">
            <a:extLst>
              <a:ext uri="{FF2B5EF4-FFF2-40B4-BE49-F238E27FC236}">
                <a16:creationId xmlns:a16="http://schemas.microsoft.com/office/drawing/2014/main" id="{88DD86F9-4B54-3EA4-4C93-4EA061D36AEA}"/>
              </a:ext>
            </a:extLst>
          </p:cNvPr>
          <p:cNvSpPr>
            <a:spLocks noGrp="1"/>
          </p:cNvSpPr>
          <p:nvPr>
            <p:ph type="sldNum" sz="quarter" idx="4"/>
          </p:nvPr>
        </p:nvSpPr>
        <p:spPr>
          <a:xfrm>
            <a:off x="918861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78826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6" r:id="rId7"/>
    <p:sldLayoutId id="2147483668" r:id="rId8"/>
    <p:sldLayoutId id="2147483669" r:id="rId9"/>
    <p:sldLayoutId id="2147483670" r:id="rId10"/>
    <p:sldLayoutId id="2147483672" r:id="rId11"/>
    <p:sldLayoutId id="2147483674" r:id="rId12"/>
    <p:sldLayoutId id="2147483675" r:id="rId13"/>
    <p:sldLayoutId id="2147483781" r:id="rId14"/>
    <p:sldLayoutId id="2147483782" r:id="rId15"/>
    <p:sldLayoutId id="2147483783" r:id="rId16"/>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lflieth@nd.gov"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mailto:lsauer@nd.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CHINS@nd.gov"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5E672DC-25B5-4CF2-8BAF-EAF35E83B493}"/>
              </a:ext>
            </a:extLst>
          </p:cNvPr>
          <p:cNvCxnSpPr>
            <a:cxnSpLocks/>
          </p:cNvCxnSpPr>
          <p:nvPr/>
        </p:nvCxnSpPr>
        <p:spPr>
          <a:xfrm>
            <a:off x="375542" y="6303155"/>
            <a:ext cx="751338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1F99170-141C-DF3A-CB74-6352C1B800E7}"/>
              </a:ext>
            </a:extLst>
          </p:cNvPr>
          <p:cNvSpPr txBox="1"/>
          <p:nvPr/>
        </p:nvSpPr>
        <p:spPr>
          <a:xfrm>
            <a:off x="406047" y="5164381"/>
            <a:ext cx="8113163" cy="1261884"/>
          </a:xfrm>
          <a:prstGeom prst="rect">
            <a:avLst/>
          </a:prstGeom>
          <a:noFill/>
        </p:spPr>
        <p:txBody>
          <a:bodyPr wrap="square" lIns="91440" tIns="45720" rIns="91440" bIns="45720" rtlCol="0" anchor="t">
            <a:spAutoFit/>
          </a:bodyPr>
          <a:lstStyle/>
          <a:p>
            <a:r>
              <a:rPr lang="en-US" sz="2800" b="1" dirty="0">
                <a:solidFill>
                  <a:schemeClr val="accent4">
                    <a:lumMod val="10000"/>
                  </a:schemeClr>
                </a:solidFill>
                <a:latin typeface="Segoe UI"/>
                <a:cs typeface="Segoe UI"/>
              </a:rPr>
              <a:t>CHINS (Children in Need of Services) &amp; Diversion Task Force </a:t>
            </a:r>
            <a:r>
              <a:rPr lang="en-US" sz="2800" b="1" u="none" strike="noStrike" dirty="0">
                <a:solidFill>
                  <a:schemeClr val="accent4">
                    <a:lumMod val="10000"/>
                  </a:schemeClr>
                </a:solidFill>
                <a:effectLst/>
                <a:latin typeface="Segoe UI"/>
                <a:cs typeface="Segoe UI"/>
              </a:rPr>
              <a:t>Update</a:t>
            </a:r>
            <a:endParaRPr lang="en-US" sz="2800" b="1" dirty="0">
              <a:solidFill>
                <a:schemeClr val="accent4">
                  <a:lumMod val="10000"/>
                </a:schemeClr>
              </a:solidFill>
              <a:latin typeface="Calibri" panose="020F0502020204030204"/>
              <a:ea typeface="Calibri"/>
              <a:cs typeface="Calibri"/>
            </a:endParaRPr>
          </a:p>
          <a:p>
            <a:endParaRPr lang="en-US" sz="2000" dirty="0">
              <a:solidFill>
                <a:schemeClr val="accent4">
                  <a:lumMod val="10000"/>
                </a:schemeClr>
              </a:solidFill>
              <a:latin typeface="Segoe UI"/>
              <a:cs typeface="Segoe UI"/>
            </a:endParaRPr>
          </a:p>
        </p:txBody>
      </p:sp>
      <p:sp>
        <p:nvSpPr>
          <p:cNvPr id="3" name="Subtitle 5">
            <a:extLst>
              <a:ext uri="{FF2B5EF4-FFF2-40B4-BE49-F238E27FC236}">
                <a16:creationId xmlns:a16="http://schemas.microsoft.com/office/drawing/2014/main" id="{54A49364-6B47-45E1-17AD-EA0111D40573}"/>
              </a:ext>
            </a:extLst>
          </p:cNvPr>
          <p:cNvSpPr txBox="1">
            <a:spLocks/>
          </p:cNvSpPr>
          <p:nvPr/>
        </p:nvSpPr>
        <p:spPr>
          <a:xfrm>
            <a:off x="362842" y="6303155"/>
            <a:ext cx="7704557" cy="41514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5"/>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accent5"/>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dirty="0">
                <a:solidFill>
                  <a:schemeClr val="accent4">
                    <a:lumMod val="10000"/>
                  </a:schemeClr>
                </a:solidFill>
                <a:latin typeface="Segoe UI"/>
                <a:cs typeface="Segoe UI"/>
              </a:rPr>
              <a:t>April 10, 2026,  Lynn Flieth|</a:t>
            </a:r>
            <a:endParaRPr lang="en-US" sz="2000" dirty="0"/>
          </a:p>
        </p:txBody>
      </p:sp>
      <p:pic>
        <p:nvPicPr>
          <p:cNvPr id="15" name="Picture Placeholder 14" descr="People in park">
            <a:extLst>
              <a:ext uri="{FF2B5EF4-FFF2-40B4-BE49-F238E27FC236}">
                <a16:creationId xmlns:a16="http://schemas.microsoft.com/office/drawing/2014/main" id="{DC9B6BFD-8DCC-240E-C897-3E115E7F8C1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2624" b="22624"/>
          <a:stretch/>
        </p:blipFill>
        <p:spPr/>
      </p:pic>
    </p:spTree>
    <p:extLst>
      <p:ext uri="{BB962C8B-B14F-4D97-AF65-F5344CB8AC3E}">
        <p14:creationId xmlns:p14="http://schemas.microsoft.com/office/powerpoint/2010/main" val="1648182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ands forming circle">
            <a:extLst>
              <a:ext uri="{FF2B5EF4-FFF2-40B4-BE49-F238E27FC236}">
                <a16:creationId xmlns:a16="http://schemas.microsoft.com/office/drawing/2014/main" id="{A16A197A-8E73-F206-1D05-080E1F27A1F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449" r="17449"/>
          <a:stretch/>
        </p:blipFill>
        <p:spPr>
          <a:prstGeom prst="rect">
            <a:avLst/>
          </a:prstGeom>
        </p:spPr>
      </p:pic>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563708" y="654883"/>
            <a:ext cx="6477171" cy="1477122"/>
          </a:xfrm>
        </p:spPr>
        <p:txBody>
          <a:bodyPr/>
          <a:lstStyle/>
          <a:p>
            <a:r>
              <a:rPr lang="en-US" b="1" dirty="0"/>
              <a:t>Diversion Task Force Co-Chairs</a:t>
            </a:r>
          </a:p>
        </p:txBody>
      </p:sp>
      <p:sp>
        <p:nvSpPr>
          <p:cNvPr id="2" name="TextBox 1">
            <a:extLst>
              <a:ext uri="{FF2B5EF4-FFF2-40B4-BE49-F238E27FC236}">
                <a16:creationId xmlns:a16="http://schemas.microsoft.com/office/drawing/2014/main" id="{08309A03-ACC0-583D-EF47-773FE55CD933}"/>
              </a:ext>
            </a:extLst>
          </p:cNvPr>
          <p:cNvSpPr txBox="1"/>
          <p:nvPr/>
        </p:nvSpPr>
        <p:spPr>
          <a:xfrm>
            <a:off x="562669" y="1951672"/>
            <a:ext cx="3700662" cy="3416320"/>
          </a:xfrm>
          <a:prstGeom prst="rect">
            <a:avLst/>
          </a:prstGeom>
          <a:noFill/>
        </p:spPr>
        <p:txBody>
          <a:bodyPr wrap="square" lIns="91440" tIns="45720" rIns="91440" bIns="45720" rtlCol="0" anchor="t">
            <a:spAutoFit/>
          </a:bodyPr>
          <a:lstStyle/>
          <a:p>
            <a:endParaRPr lang="en-US" sz="2400" dirty="0">
              <a:solidFill>
                <a:schemeClr val="accent5"/>
              </a:solidFill>
              <a:latin typeface="Segoe UI"/>
              <a:cs typeface="Segoe UI"/>
            </a:endParaRPr>
          </a:p>
          <a:p>
            <a:r>
              <a:rPr lang="en-US" sz="2400" b="1" dirty="0">
                <a:solidFill>
                  <a:schemeClr val="accent5"/>
                </a:solidFill>
                <a:latin typeface="Segoe UI"/>
                <a:cs typeface="Segoe UI"/>
              </a:rPr>
              <a:t>Lynn Flieth </a:t>
            </a:r>
          </a:p>
          <a:p>
            <a:r>
              <a:rPr lang="en-US" dirty="0">
                <a:solidFill>
                  <a:schemeClr val="accent5"/>
                </a:solidFill>
                <a:latin typeface="Segoe UI"/>
                <a:cs typeface="Segoe UI"/>
              </a:rPr>
              <a:t>RSR Human Service Zone</a:t>
            </a:r>
          </a:p>
          <a:p>
            <a:r>
              <a:rPr lang="en-US" dirty="0">
                <a:solidFill>
                  <a:schemeClr val="accent5"/>
                </a:solidFill>
                <a:latin typeface="Segoe UI"/>
                <a:cs typeface="Segoe UI"/>
                <a:hlinkClick r:id="rId3"/>
              </a:rPr>
              <a:t>lflieth@nd.gov</a:t>
            </a:r>
            <a:r>
              <a:rPr lang="en-US" dirty="0">
                <a:solidFill>
                  <a:schemeClr val="accent5"/>
                </a:solidFill>
                <a:latin typeface="Segoe UI"/>
                <a:cs typeface="Segoe UI"/>
              </a:rPr>
              <a:t> </a:t>
            </a:r>
          </a:p>
          <a:p>
            <a:endParaRPr lang="en-US" dirty="0">
              <a:solidFill>
                <a:schemeClr val="accent5"/>
              </a:solidFill>
              <a:latin typeface="Segoe UI"/>
              <a:cs typeface="Segoe UI"/>
            </a:endParaRPr>
          </a:p>
          <a:p>
            <a:endParaRPr lang="en-US" dirty="0">
              <a:solidFill>
                <a:schemeClr val="accent5"/>
              </a:solidFill>
              <a:latin typeface="Segoe UI"/>
              <a:cs typeface="Segoe UI"/>
            </a:endParaRPr>
          </a:p>
          <a:p>
            <a:r>
              <a:rPr lang="en-US" sz="2400" b="1" dirty="0">
                <a:solidFill>
                  <a:schemeClr val="accent5"/>
                </a:solidFill>
                <a:latin typeface="Segoe UI"/>
                <a:cs typeface="Segoe UI"/>
              </a:rPr>
              <a:t>Lauren Sauer</a:t>
            </a:r>
          </a:p>
          <a:p>
            <a:r>
              <a:rPr lang="en-US" dirty="0">
                <a:solidFill>
                  <a:schemeClr val="accent5"/>
                </a:solidFill>
                <a:latin typeface="Segoe UI"/>
                <a:cs typeface="Segoe UI"/>
              </a:rPr>
              <a:t>Children and Family Services; HHS</a:t>
            </a:r>
          </a:p>
          <a:p>
            <a:r>
              <a:rPr lang="en-US" dirty="0">
                <a:solidFill>
                  <a:schemeClr val="accent5"/>
                </a:solidFill>
                <a:latin typeface="Segoe UI"/>
                <a:cs typeface="Segoe UI"/>
                <a:hlinkClick r:id="rId4"/>
              </a:rPr>
              <a:t>lsauer@nd.gov</a:t>
            </a:r>
            <a:endParaRPr lang="en-US" dirty="0">
              <a:solidFill>
                <a:schemeClr val="accent5"/>
              </a:solidFill>
              <a:latin typeface="Segoe UI"/>
              <a:cs typeface="Segoe UI"/>
            </a:endParaRPr>
          </a:p>
          <a:p>
            <a:endParaRPr lang="en-US" dirty="0">
              <a:solidFill>
                <a:schemeClr val="accent5"/>
              </a:solidFill>
              <a:latin typeface="Segoe UI"/>
              <a:cs typeface="Segoe UI"/>
            </a:endParaRPr>
          </a:p>
          <a:p>
            <a:endParaRPr lang="en-US" dirty="0">
              <a:solidFill>
                <a:schemeClr val="accent5"/>
              </a:solidFill>
              <a:latin typeface="Segoe UI"/>
              <a:cs typeface="Segoe UI"/>
            </a:endParaRPr>
          </a:p>
        </p:txBody>
      </p:sp>
      <p:sp>
        <p:nvSpPr>
          <p:cNvPr id="3" name="Slide Number Placeholder 5">
            <a:extLst>
              <a:ext uri="{FF2B5EF4-FFF2-40B4-BE49-F238E27FC236}">
                <a16:creationId xmlns:a16="http://schemas.microsoft.com/office/drawing/2014/main" id="{4FB00324-8456-DA58-841D-175AEF7A13E1}"/>
              </a:ext>
            </a:extLst>
          </p:cNvPr>
          <p:cNvSpPr txBox="1">
            <a:spLocks/>
          </p:cNvSpPr>
          <p:nvPr/>
        </p:nvSpPr>
        <p:spPr>
          <a:xfrm>
            <a:off x="9188619"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8F4917-67D7-4DC9-8917-1E256F052A16}" type="slidenum">
              <a:rPr lang="en-US" smtClean="0">
                <a:solidFill>
                  <a:schemeClr val="bg1"/>
                </a:solidFill>
              </a:rPr>
              <a:pPr/>
              <a:t>10</a:t>
            </a:fld>
            <a:endParaRPr lang="en-US">
              <a:solidFill>
                <a:schemeClr val="bg1"/>
              </a:solidFill>
            </a:endParaRPr>
          </a:p>
        </p:txBody>
      </p:sp>
    </p:spTree>
    <p:extLst>
      <p:ext uri="{BB962C8B-B14F-4D97-AF65-F5344CB8AC3E}">
        <p14:creationId xmlns:p14="http://schemas.microsoft.com/office/powerpoint/2010/main" val="383992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9DC893-C393-7FF8-C167-7E335AB425E4}"/>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2200" b="0" dirty="0">
                <a:solidFill>
                  <a:schemeClr val="tx1"/>
                </a:solidFill>
                <a:latin typeface="+mj-lt"/>
                <a:cs typeface="+mj-cs"/>
              </a:rPr>
              <a:t>Youth exhibiting negative behaviors that are NOT criminal in nature; commonly referred to as “status offenses”.  Previously termed “Unruly” in ND Century Code, with referrals going to the Juvenile Court</a:t>
            </a:r>
            <a:br>
              <a:rPr lang="en-US" sz="2200" b="0" dirty="0">
                <a:solidFill>
                  <a:schemeClr val="tx1"/>
                </a:solidFill>
                <a:latin typeface="+mj-lt"/>
                <a:cs typeface="+mj-cs"/>
              </a:rPr>
            </a:br>
            <a:endParaRPr lang="en-US" sz="2200" dirty="0">
              <a:solidFill>
                <a:schemeClr val="tx1"/>
              </a:solidFill>
              <a:latin typeface="+mj-lt"/>
              <a:cs typeface="+mj-cs"/>
            </a:endParaRP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2532BF4-F173-5961-AEF6-72A8B74D9737}"/>
              </a:ext>
            </a:extLst>
          </p:cNvPr>
          <p:cNvSpPr>
            <a:spLocks noGrp="1"/>
          </p:cNvSpPr>
          <p:nvPr>
            <p:ph idx="10"/>
          </p:nvPr>
        </p:nvSpPr>
        <p:spPr>
          <a:xfrm>
            <a:off x="640080" y="2706624"/>
            <a:ext cx="6894576" cy="3483864"/>
          </a:xfrm>
        </p:spPr>
        <p:txBody>
          <a:bodyPr vert="horz" lIns="91440" tIns="45720" rIns="91440" bIns="45720" rtlCol="0">
            <a:normAutofit/>
          </a:bodyPr>
          <a:lstStyle/>
          <a:p>
            <a:pPr marL="59436" marR="0" lvl="0" fontAlgn="auto">
              <a:spcBef>
                <a:spcPts val="1000"/>
              </a:spcBef>
              <a:spcAft>
                <a:spcPts val="200"/>
              </a:spcAft>
              <a:buClr>
                <a:srgbClr val="B5AE53"/>
              </a:buClr>
              <a:buSzPct val="100000"/>
              <a:tabLst/>
              <a:defRPr/>
            </a:pPr>
            <a:r>
              <a:rPr kumimoji="0" lang="en-US" sz="2200" b="1" i="0" u="none" strike="noStrike" cap="none" spc="0" normalizeH="0" baseline="0" noProof="0" dirty="0">
                <a:ln>
                  <a:noFill/>
                </a:ln>
                <a:solidFill>
                  <a:schemeClr val="tx1"/>
                </a:solidFill>
                <a:effectLst/>
                <a:uLnTx/>
                <a:uFillTx/>
                <a:latin typeface="+mn-lt"/>
                <a:cs typeface="+mn-cs"/>
              </a:rPr>
              <a:t>CHINS behaviors</a:t>
            </a:r>
            <a:r>
              <a:rPr kumimoji="0" lang="en-US" sz="2200" b="0" i="0" u="none" strike="noStrike" cap="none" spc="0" normalizeH="0" baseline="0" noProof="0" dirty="0">
                <a:ln>
                  <a:noFill/>
                </a:ln>
                <a:solidFill>
                  <a:schemeClr val="tx1"/>
                </a:solidFill>
                <a:effectLst/>
                <a:uLnTx/>
                <a:uFillTx/>
                <a:latin typeface="+mn-lt"/>
                <a:cs typeface="+mn-cs"/>
              </a:rPr>
              <a:t>, as defined in NDCC 27-20.3:</a:t>
            </a:r>
          </a:p>
          <a:p>
            <a:pPr marL="342900" marR="0" lvl="0" fontAlgn="auto">
              <a:spcBef>
                <a:spcPts val="1000"/>
              </a:spcBef>
              <a:spcAft>
                <a:spcPts val="200"/>
              </a:spcAft>
              <a:buClr>
                <a:srgbClr val="B5AE53"/>
              </a:buClr>
              <a:buSzPct val="100000"/>
              <a:tabLst/>
              <a:defRPr/>
            </a:pPr>
            <a:r>
              <a:rPr kumimoji="0" lang="en-US" sz="2200" b="0" i="0" u="none" strike="noStrike" cap="none" spc="0" normalizeH="0" baseline="0" noProof="0" dirty="0">
                <a:ln>
                  <a:noFill/>
                </a:ln>
                <a:solidFill>
                  <a:schemeClr val="tx1"/>
                </a:solidFill>
                <a:effectLst/>
                <a:uLnTx/>
                <a:uFillTx/>
                <a:latin typeface="+mn-lt"/>
                <a:cs typeface="+mn-cs"/>
              </a:rPr>
              <a:t>Using/possessing tobacco and related products (vaping) age 10-14.</a:t>
            </a:r>
          </a:p>
          <a:p>
            <a:pPr marL="342900" marR="0" lvl="0" fontAlgn="auto">
              <a:spcBef>
                <a:spcPts val="1000"/>
              </a:spcBef>
              <a:spcAft>
                <a:spcPts val="200"/>
              </a:spcAft>
              <a:buClr>
                <a:srgbClr val="B5AE53"/>
              </a:buClr>
              <a:buSzPct val="100000"/>
              <a:tabLst/>
              <a:defRPr/>
            </a:pPr>
            <a:r>
              <a:rPr kumimoji="0" lang="en-US" sz="2200" b="0" i="0" u="none" strike="noStrike" cap="none" spc="0" normalizeH="0" baseline="0" noProof="0" dirty="0">
                <a:ln>
                  <a:noFill/>
                </a:ln>
                <a:solidFill>
                  <a:schemeClr val="tx1"/>
                </a:solidFill>
                <a:effectLst/>
                <a:uLnTx/>
                <a:uFillTx/>
                <a:latin typeface="+mn-lt"/>
                <a:cs typeface="+mn-cs"/>
              </a:rPr>
              <a:t>Truancy:  3 or more days, unexcused.</a:t>
            </a:r>
          </a:p>
          <a:p>
            <a:pPr marL="342900" marR="0" lvl="0" fontAlgn="auto">
              <a:spcBef>
                <a:spcPts val="1000"/>
              </a:spcBef>
              <a:spcAft>
                <a:spcPts val="200"/>
              </a:spcAft>
              <a:buClr>
                <a:srgbClr val="B5AE53"/>
              </a:buClr>
              <a:buSzPct val="100000"/>
              <a:tabLst/>
              <a:defRPr/>
            </a:pPr>
            <a:r>
              <a:rPr kumimoji="0" lang="en-US" sz="2200" b="0" i="0" u="none" strike="noStrike" cap="none" spc="0" normalizeH="0" baseline="0" noProof="0" dirty="0">
                <a:ln>
                  <a:noFill/>
                </a:ln>
                <a:solidFill>
                  <a:schemeClr val="tx1"/>
                </a:solidFill>
                <a:effectLst/>
                <a:uLnTx/>
                <a:uFillTx/>
                <a:latin typeface="+mn-lt"/>
                <a:cs typeface="+mn-cs"/>
              </a:rPr>
              <a:t>Running away from home/residence</a:t>
            </a:r>
          </a:p>
          <a:p>
            <a:pPr marL="342900" marR="0" lvl="0" fontAlgn="auto">
              <a:spcBef>
                <a:spcPts val="1000"/>
              </a:spcBef>
              <a:spcAft>
                <a:spcPts val="200"/>
              </a:spcAft>
              <a:buClr>
                <a:srgbClr val="B5AE53"/>
              </a:buClr>
              <a:buSzPct val="100000"/>
              <a:tabLst/>
              <a:defRPr/>
            </a:pPr>
            <a:r>
              <a:rPr kumimoji="0" lang="en-US" sz="2200" b="0" i="0" u="none" strike="noStrike" cap="none" spc="0" normalizeH="0" baseline="0" noProof="0" dirty="0">
                <a:ln>
                  <a:noFill/>
                </a:ln>
                <a:solidFill>
                  <a:schemeClr val="tx1"/>
                </a:solidFill>
                <a:effectLst/>
                <a:uLnTx/>
                <a:uFillTx/>
                <a:latin typeface="+mn-lt"/>
                <a:cs typeface="+mn-cs"/>
              </a:rPr>
              <a:t>Disobeying lawful and reasonable commands of parent/guardian; “ungovernable”</a:t>
            </a:r>
          </a:p>
          <a:p>
            <a:endParaRPr lang="en-US" sz="2200" dirty="0">
              <a:solidFill>
                <a:schemeClr val="tx1"/>
              </a:solidFill>
              <a:latin typeface="+mn-lt"/>
              <a:cs typeface="+mn-cs"/>
            </a:endParaRPr>
          </a:p>
        </p:txBody>
      </p:sp>
      <p:pic>
        <p:nvPicPr>
          <p:cNvPr id="13" name="Picture Placeholder 12" descr="Adult working with student">
            <a:extLst>
              <a:ext uri="{FF2B5EF4-FFF2-40B4-BE49-F238E27FC236}">
                <a16:creationId xmlns:a16="http://schemas.microsoft.com/office/drawing/2014/main" id="{543513B8-4B25-8A6D-60E9-20691940672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368" r="20368"/>
          <a:stretch>
            <a:fillRect/>
          </a:stretch>
        </p:blipFill>
        <p:spPr>
          <a:xfrm>
            <a:off x="8348298" y="329183"/>
            <a:ext cx="3045299" cy="3429969"/>
          </a:xfrm>
          <a:prstGeom prst="rect">
            <a:avLst/>
          </a:prstGeom>
        </p:spPr>
      </p:pic>
      <p:pic>
        <p:nvPicPr>
          <p:cNvPr id="9" name="Picture 8">
            <a:extLst>
              <a:ext uri="{FF2B5EF4-FFF2-40B4-BE49-F238E27FC236}">
                <a16:creationId xmlns:a16="http://schemas.microsoft.com/office/drawing/2014/main" id="{37B1B51E-F076-634E-19CD-2E30673A43E3}"/>
              </a:ext>
            </a:extLst>
          </p:cNvPr>
          <p:cNvPicPr>
            <a:picLocks noChangeAspect="1"/>
          </p:cNvPicPr>
          <p:nvPr/>
        </p:nvPicPr>
        <p:blipFill>
          <a:blip r:embed="rId3"/>
          <a:stretch>
            <a:fillRect/>
          </a:stretch>
        </p:blipFill>
        <p:spPr>
          <a:xfrm>
            <a:off x="7863840" y="4423087"/>
            <a:ext cx="3995928" cy="1488483"/>
          </a:xfrm>
          <a:prstGeom prst="rect">
            <a:avLst/>
          </a:prstGeom>
        </p:spPr>
      </p:pic>
    </p:spTree>
    <p:extLst>
      <p:ext uri="{BB962C8B-B14F-4D97-AF65-F5344CB8AC3E}">
        <p14:creationId xmlns:p14="http://schemas.microsoft.com/office/powerpoint/2010/main" val="2563467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3388-870B-5C90-2885-F9FB85D26AD3}"/>
              </a:ext>
            </a:extLst>
          </p:cNvPr>
          <p:cNvSpPr>
            <a:spLocks noGrp="1"/>
          </p:cNvSpPr>
          <p:nvPr>
            <p:ph type="title"/>
          </p:nvPr>
        </p:nvSpPr>
        <p:spPr>
          <a:xfrm>
            <a:off x="547488" y="367816"/>
            <a:ext cx="4434302" cy="1477122"/>
          </a:xfrm>
        </p:spPr>
        <p:txBody>
          <a:bodyPr/>
          <a:lstStyle/>
          <a:p>
            <a:r>
              <a:rPr lang="en-US" dirty="0"/>
              <a:t>Goals &amp; Roles of CHINS</a:t>
            </a:r>
          </a:p>
        </p:txBody>
      </p:sp>
      <p:sp>
        <p:nvSpPr>
          <p:cNvPr id="5" name="Content Placeholder 4">
            <a:extLst>
              <a:ext uri="{FF2B5EF4-FFF2-40B4-BE49-F238E27FC236}">
                <a16:creationId xmlns:a16="http://schemas.microsoft.com/office/drawing/2014/main" id="{687ECD4F-BAD5-6055-826F-E92ECB571FEC}"/>
              </a:ext>
            </a:extLst>
          </p:cNvPr>
          <p:cNvSpPr>
            <a:spLocks noGrp="1"/>
          </p:cNvSpPr>
          <p:nvPr>
            <p:ph idx="10"/>
          </p:nvPr>
        </p:nvSpPr>
        <p:spPr>
          <a:xfrm>
            <a:off x="337635" y="2128402"/>
            <a:ext cx="4921420" cy="3516660"/>
          </a:xfrm>
        </p:spPr>
        <p:txBody>
          <a:bodyPr>
            <a:normAutofit fontScale="85000" lnSpcReduction="20000"/>
          </a:bodyPr>
          <a:lstStyle/>
          <a:p>
            <a:pPr>
              <a:spcBef>
                <a:spcPts val="600"/>
              </a:spcBef>
              <a:spcAft>
                <a:spcPts val="200"/>
              </a:spcAft>
              <a:buClr>
                <a:srgbClr val="B5AE53"/>
              </a:buClr>
              <a:buSzPct val="100000"/>
              <a:buFont typeface="Wingdings" panose="05000000000000000000" pitchFamily="2" charset="2"/>
              <a:buChar char="q"/>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primary goal is to focus 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prevention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treatment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support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divert youth from further entering the juvenile justice or child welfare systems. </a:t>
            </a:r>
          </a:p>
          <a:p>
            <a:pPr>
              <a:spcBef>
                <a:spcPts val="600"/>
              </a:spcBef>
              <a:spcAft>
                <a:spcPts val="200"/>
              </a:spcAft>
              <a:buClr>
                <a:srgbClr val="B5AE53"/>
              </a:buClr>
              <a:buSzPct val="100000"/>
              <a:buFont typeface="Wingdings" panose="05000000000000000000" pitchFamily="2" charset="2"/>
              <a:buChar char="q"/>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600"/>
              </a:spcBef>
              <a:spcAft>
                <a:spcPts val="200"/>
              </a:spcAft>
              <a:buClr>
                <a:srgbClr val="B5AE53"/>
              </a:buClr>
              <a:buSzPct val="100000"/>
              <a:buFont typeface="Wingdings" panose="05000000000000000000" pitchFamily="2" charset="2"/>
              <a:buChar char="q"/>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Discontinue treating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non-criminal behavior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a criminal justice model.</a:t>
            </a:r>
          </a:p>
          <a:p>
            <a:pPr>
              <a:spcBef>
                <a:spcPts val="600"/>
              </a:spcBef>
              <a:spcAft>
                <a:spcPts val="200"/>
              </a:spcAft>
              <a:buClr>
                <a:srgbClr val="B5AE53"/>
              </a:buClr>
              <a:buSzPct val="100000"/>
              <a:buFont typeface="Wingdings" panose="05000000000000000000" pitchFamily="2" charset="2"/>
              <a:buChar char="q"/>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600"/>
              </a:spcBef>
              <a:spcAft>
                <a:spcPts val="200"/>
              </a:spcAft>
              <a:buClr>
                <a:srgbClr val="B5AE53"/>
              </a:buClr>
              <a:buSzPct val="100000"/>
              <a:buFont typeface="Wingdings" panose="05000000000000000000" pitchFamily="2" charset="2"/>
              <a:buChar char="q"/>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Research indicates that 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“light touch”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service connection for youth lead to more positive outcomes and less likelihood to appear in the adult criminal justice system.</a:t>
            </a:r>
          </a:p>
          <a:p>
            <a:pPr>
              <a:spcBef>
                <a:spcPts val="600"/>
              </a:spcBef>
              <a:spcAft>
                <a:spcPts val="200"/>
              </a:spcAft>
              <a:buClr>
                <a:srgbClr val="B5AE53"/>
              </a:buClr>
              <a:buSzPct val="100000"/>
              <a:buFont typeface="Wingdings" panose="05000000000000000000" pitchFamily="2" charset="2"/>
              <a:buChar char="q"/>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600"/>
              </a:spcBef>
              <a:spcAft>
                <a:spcPts val="200"/>
              </a:spcAft>
              <a:buClr>
                <a:srgbClr val="B5AE53"/>
              </a:buClr>
              <a:buSzPct val="100000"/>
              <a:buFont typeface="Wingdings" panose="05000000000000000000" pitchFamily="2" charset="2"/>
              <a:buChar char="q"/>
              <a:defRPr/>
            </a:pPr>
            <a:r>
              <a:rPr lang="en-US" sz="2000" dirty="0">
                <a:solidFill>
                  <a:prstClr val="black"/>
                </a:solidFill>
                <a:latin typeface="Calibri" panose="020F0502020204030204"/>
                <a:cs typeface="+mn-cs"/>
              </a:rPr>
              <a:t>Voluntary participation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7" name="TextBox 6">
            <a:extLst>
              <a:ext uri="{FF2B5EF4-FFF2-40B4-BE49-F238E27FC236}">
                <a16:creationId xmlns:a16="http://schemas.microsoft.com/office/drawing/2014/main" id="{20ABF943-4891-6594-41E0-042EB77F08DC}"/>
              </a:ext>
            </a:extLst>
          </p:cNvPr>
          <p:cNvSpPr txBox="1"/>
          <p:nvPr/>
        </p:nvSpPr>
        <p:spPr>
          <a:xfrm>
            <a:off x="5879856" y="323987"/>
            <a:ext cx="6108192" cy="3323987"/>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200"/>
              </a:spcAft>
              <a:buClr>
                <a:srgbClr val="B5AE53"/>
              </a:buClr>
              <a:buSzPct val="100000"/>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Engage, Empower and Educate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Parents/ Caregivers to be actively involved in their children’s lives and activities.</a:t>
            </a:r>
          </a:p>
          <a:p>
            <a:pPr marL="342900" marR="0" lvl="0" indent="-342900" algn="l" defTabSz="914400" rtl="0" eaLnBrk="1" fontAlgn="auto" latinLnBrk="0" hangingPunct="1">
              <a:lnSpc>
                <a:spcPct val="90000"/>
              </a:lnSpc>
              <a:spcBef>
                <a:spcPts val="1000"/>
              </a:spcBef>
              <a:spcAft>
                <a:spcPts val="200"/>
              </a:spcAft>
              <a:buClr>
                <a:srgbClr val="B5AE53"/>
              </a:buClr>
              <a:buSzPct val="100000"/>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focus 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connecting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youth and family to community supports and resources earlier, preventing deep systems involvement. </a:t>
            </a:r>
          </a:p>
          <a:p>
            <a:pPr marL="342900" marR="0" lvl="0" indent="-342900" algn="l" defTabSz="914400" rtl="0" eaLnBrk="1" fontAlgn="auto" latinLnBrk="0" hangingPunct="1">
              <a:lnSpc>
                <a:spcPct val="90000"/>
              </a:lnSpc>
              <a:spcBef>
                <a:spcPts val="1000"/>
              </a:spcBef>
              <a:spcAft>
                <a:spcPts val="200"/>
              </a:spcAft>
              <a:buClr>
                <a:srgbClr val="B5AE53"/>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“Navigator”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role vs. service provider</a:t>
            </a:r>
          </a:p>
          <a:p>
            <a:pPr marL="342900" marR="0" lvl="0" indent="-342900" algn="l" defTabSz="914400" rtl="0" eaLnBrk="1" fontAlgn="auto" latinLnBrk="0" hangingPunct="1">
              <a:lnSpc>
                <a:spcPct val="90000"/>
              </a:lnSpc>
              <a:spcBef>
                <a:spcPts val="1000"/>
              </a:spcBef>
              <a:spcAft>
                <a:spcPts val="200"/>
              </a:spcAft>
              <a:buClr>
                <a:srgbClr val="B5AE53"/>
              </a:buClr>
              <a:buSzPct val="100000"/>
              <a:buFont typeface="Wingdings" panose="05000000000000000000" pitchFamily="2" charset="2"/>
              <a:buChar char="q"/>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Dual Status Youth Liaisons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facilitating coordination between Human Service Zones and Juvenile Courts for youth with multi-systems involvement.</a:t>
            </a:r>
          </a:p>
        </p:txBody>
      </p:sp>
      <p:pic>
        <p:nvPicPr>
          <p:cNvPr id="17" name="Picture 16" descr="A hand of two adults and a kid on top of each other">
            <a:extLst>
              <a:ext uri="{FF2B5EF4-FFF2-40B4-BE49-F238E27FC236}">
                <a16:creationId xmlns:a16="http://schemas.microsoft.com/office/drawing/2014/main" id="{39FD0A8F-1C9C-39EE-1708-23028C4A6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311" y="3838455"/>
            <a:ext cx="4043338" cy="2695558"/>
          </a:xfrm>
          <a:prstGeom prst="rect">
            <a:avLst/>
          </a:prstGeom>
        </p:spPr>
      </p:pic>
    </p:spTree>
    <p:extLst>
      <p:ext uri="{BB962C8B-B14F-4D97-AF65-F5344CB8AC3E}">
        <p14:creationId xmlns:p14="http://schemas.microsoft.com/office/powerpoint/2010/main" val="18458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3C3D6E5-6C91-F574-38F1-2C7EEC34D08F}"/>
              </a:ext>
            </a:extLst>
          </p:cNvPr>
          <p:cNvPicPr>
            <a:picLocks noGrp="1" noChangeAspect="1"/>
          </p:cNvPicPr>
          <p:nvPr>
            <p:ph idx="10"/>
          </p:nvPr>
        </p:nvPicPr>
        <p:blipFill>
          <a:blip r:embed="rId2"/>
          <a:stretch>
            <a:fillRect/>
          </a:stretch>
        </p:blipFill>
        <p:spPr>
          <a:xfrm>
            <a:off x="697235" y="1517076"/>
            <a:ext cx="8435570" cy="4419607"/>
          </a:xfrm>
          <a:prstGeom prst="rect">
            <a:avLst/>
          </a:prstGeom>
        </p:spPr>
      </p:pic>
      <p:sp>
        <p:nvSpPr>
          <p:cNvPr id="9" name="TextBox 8">
            <a:extLst>
              <a:ext uri="{FF2B5EF4-FFF2-40B4-BE49-F238E27FC236}">
                <a16:creationId xmlns:a16="http://schemas.microsoft.com/office/drawing/2014/main" id="{B02AFFB0-EB29-5E16-8813-A8D174D4CE81}"/>
              </a:ext>
            </a:extLst>
          </p:cNvPr>
          <p:cNvSpPr txBox="1"/>
          <p:nvPr/>
        </p:nvSpPr>
        <p:spPr>
          <a:xfrm>
            <a:off x="9270999" y="337500"/>
            <a:ext cx="2921001" cy="3693319"/>
          </a:xfrm>
          <a:prstGeom prst="rect">
            <a:avLst/>
          </a:prstGeom>
          <a:noFill/>
        </p:spPr>
        <p:txBody>
          <a:bodyPr wrap="square">
            <a:spAutoFit/>
          </a:bodyPr>
          <a:lstStyle/>
          <a:p>
            <a:endParaRPr lang="en-US" dirty="0"/>
          </a:p>
          <a:p>
            <a:r>
              <a:rPr lang="en-US" b="1" u="sng" dirty="0"/>
              <a:t>Statewide Unit of 10</a:t>
            </a:r>
          </a:p>
          <a:p>
            <a:endParaRPr lang="en-US" b="1" u="sng" dirty="0"/>
          </a:p>
          <a:p>
            <a:pPr marL="285750" indent="-285750">
              <a:buFont typeface="Wingdings" panose="05000000000000000000" pitchFamily="2" charset="2"/>
              <a:buChar char="Ø"/>
            </a:pPr>
            <a:r>
              <a:rPr lang="en-US" dirty="0"/>
              <a:t>9 full time Specialists and 1 Supervisor</a:t>
            </a:r>
          </a:p>
          <a:p>
            <a:pPr marL="285750" indent="-285750">
              <a:buFont typeface="Wingdings" panose="05000000000000000000" pitchFamily="2" charset="2"/>
              <a:buChar char="Ø"/>
            </a:pPr>
            <a:r>
              <a:rPr lang="en-US" dirty="0"/>
              <a:t>Employed by RSR Human Service Zone</a:t>
            </a:r>
          </a:p>
          <a:p>
            <a:pPr marL="285750" indent="-285750">
              <a:buFont typeface="Wingdings" panose="05000000000000000000" pitchFamily="2" charset="2"/>
              <a:buChar char="Ø"/>
            </a:pPr>
            <a:r>
              <a:rPr lang="en-US" dirty="0"/>
              <a:t>Administrative support from Cass Human Service Zone</a:t>
            </a:r>
          </a:p>
          <a:p>
            <a:endParaRPr lang="en-US" dirty="0"/>
          </a:p>
          <a:p>
            <a:r>
              <a:rPr lang="en-US" dirty="0"/>
              <a:t>Central referral inbox: </a:t>
            </a:r>
            <a:r>
              <a:rPr lang="en-US" dirty="0">
                <a:hlinkClick r:id="rId3"/>
              </a:rPr>
              <a:t>CHINS@nd.gov</a:t>
            </a:r>
            <a:r>
              <a:rPr lang="en-US" dirty="0"/>
              <a:t> </a:t>
            </a:r>
          </a:p>
        </p:txBody>
      </p:sp>
      <p:pic>
        <p:nvPicPr>
          <p:cNvPr id="11" name="Picture 10">
            <a:extLst>
              <a:ext uri="{FF2B5EF4-FFF2-40B4-BE49-F238E27FC236}">
                <a16:creationId xmlns:a16="http://schemas.microsoft.com/office/drawing/2014/main" id="{3F4ADC93-099C-BAAA-BE36-4E3E1EB48521}"/>
              </a:ext>
            </a:extLst>
          </p:cNvPr>
          <p:cNvPicPr>
            <a:picLocks noChangeAspect="1"/>
          </p:cNvPicPr>
          <p:nvPr/>
        </p:nvPicPr>
        <p:blipFill>
          <a:blip r:embed="rId4"/>
          <a:stretch>
            <a:fillRect/>
          </a:stretch>
        </p:blipFill>
        <p:spPr>
          <a:xfrm>
            <a:off x="788675" y="131446"/>
            <a:ext cx="3476918" cy="1293244"/>
          </a:xfrm>
          <a:prstGeom prst="rect">
            <a:avLst/>
          </a:prstGeom>
        </p:spPr>
      </p:pic>
    </p:spTree>
    <p:extLst>
      <p:ext uri="{BB962C8B-B14F-4D97-AF65-F5344CB8AC3E}">
        <p14:creationId xmlns:p14="http://schemas.microsoft.com/office/powerpoint/2010/main" val="93433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928924-78A5-483B-A242-24800BAC9FF1}"/>
              </a:ext>
            </a:extLst>
          </p:cNvPr>
          <p:cNvSpPr>
            <a:spLocks noGrp="1"/>
          </p:cNvSpPr>
          <p:nvPr>
            <p:ph idx="1"/>
          </p:nvPr>
        </p:nvSpPr>
        <p:spPr>
          <a:xfrm>
            <a:off x="811229" y="1790372"/>
            <a:ext cx="4540284" cy="3988636"/>
          </a:xfrm>
        </p:spPr>
        <p:txBody>
          <a:bodyPr>
            <a:normAutofit fontScale="47500" lnSpcReduction="20000"/>
          </a:bodyPr>
          <a:lstStyle/>
          <a:p>
            <a:pPr>
              <a:lnSpc>
                <a:spcPct val="120000"/>
              </a:lnSpc>
              <a:spcBef>
                <a:spcPts val="600"/>
              </a:spcBef>
              <a:spcAft>
                <a:spcPts val="600"/>
              </a:spcAft>
            </a:pPr>
            <a:r>
              <a:rPr lang="en-US" dirty="0"/>
              <a:t>SECTION 16. JUVENILE JUSTICE DIVERSION SERVICES AND PROGRAMS - TASK FORCE - REPORT. </a:t>
            </a:r>
          </a:p>
          <a:p>
            <a:pPr>
              <a:lnSpc>
                <a:spcPct val="120000"/>
              </a:lnSpc>
              <a:spcBef>
                <a:spcPts val="600"/>
              </a:spcBef>
              <a:spcAft>
                <a:spcPts val="600"/>
              </a:spcAft>
            </a:pPr>
            <a:r>
              <a:rPr lang="en-US" dirty="0"/>
              <a:t>Section 1 of this Act includes the sum of $750,000 of one-time funding from the human services finance fund for juvenile justice diversion services and programs. The department of health and human services must use the funding for services to youth at risk of juvenile justice involvement but who have not committed delinquent acts as defined in chapter 27-20.4.</a:t>
            </a:r>
          </a:p>
          <a:p>
            <a:pPr>
              <a:lnSpc>
                <a:spcPct val="120000"/>
              </a:lnSpc>
              <a:spcBef>
                <a:spcPts val="600"/>
              </a:spcBef>
              <a:spcAft>
                <a:spcPts val="600"/>
              </a:spcAft>
            </a:pPr>
            <a:r>
              <a:rPr lang="en-US" dirty="0"/>
              <a:t> The department shall establish a task force with representation from divisions in the department, human service zones, the department of public instruction, elementary and secondary schools, and members of the legislative assembly, to review juvenile justice diversion services and program. The department shall report its findings and recommendations to the legislative management and children's cabinet</a:t>
            </a:r>
          </a:p>
        </p:txBody>
      </p:sp>
      <p:pic>
        <p:nvPicPr>
          <p:cNvPr id="6" name="Picture Placeholder 5">
            <a:extLst>
              <a:ext uri="{FF2B5EF4-FFF2-40B4-BE49-F238E27FC236}">
                <a16:creationId xmlns:a16="http://schemas.microsoft.com/office/drawing/2014/main" id="{9C39E3A8-FADE-4A84-B97B-0A3B093FDD3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814" r="13814"/>
          <a:stretch/>
        </p:blipFill>
        <p:spPr>
          <a:xfrm>
            <a:off x="6471920" y="1586751"/>
            <a:ext cx="5720080" cy="5271249"/>
          </a:xfrm>
        </p:spPr>
      </p:pic>
      <p:sp>
        <p:nvSpPr>
          <p:cNvPr id="4" name="Title 3">
            <a:extLst>
              <a:ext uri="{FF2B5EF4-FFF2-40B4-BE49-F238E27FC236}">
                <a16:creationId xmlns:a16="http://schemas.microsoft.com/office/drawing/2014/main" id="{37029A54-C840-4244-9F1E-30B385C0C805}"/>
              </a:ext>
            </a:extLst>
          </p:cNvPr>
          <p:cNvSpPr>
            <a:spLocks noGrp="1"/>
          </p:cNvSpPr>
          <p:nvPr>
            <p:ph type="title"/>
          </p:nvPr>
        </p:nvSpPr>
        <p:spPr>
          <a:xfrm>
            <a:off x="223520" y="243840"/>
            <a:ext cx="11897360" cy="1158240"/>
          </a:xfrm>
        </p:spPr>
        <p:txBody>
          <a:bodyPr>
            <a:noAutofit/>
          </a:bodyPr>
          <a:lstStyle/>
          <a:p>
            <a:r>
              <a:rPr lang="en-US" sz="3600" b="1" dirty="0">
                <a:solidFill>
                  <a:schemeClr val="accent2"/>
                </a:solidFill>
              </a:rPr>
              <a:t>HB 1012 Section 16 Division Task Force and Funding</a:t>
            </a:r>
          </a:p>
        </p:txBody>
      </p:sp>
      <p:sp>
        <p:nvSpPr>
          <p:cNvPr id="3" name="Slide Number Placeholder 2">
            <a:extLst>
              <a:ext uri="{FF2B5EF4-FFF2-40B4-BE49-F238E27FC236}">
                <a16:creationId xmlns:a16="http://schemas.microsoft.com/office/drawing/2014/main" id="{9098740D-E6C7-DFB7-27BA-641A4CD76FCC}"/>
              </a:ext>
            </a:extLst>
          </p:cNvPr>
          <p:cNvSpPr>
            <a:spLocks noGrp="1"/>
          </p:cNvSpPr>
          <p:nvPr>
            <p:ph type="sldNum" sz="quarter" idx="4"/>
          </p:nvPr>
        </p:nvSpPr>
        <p:spPr/>
        <p:txBody>
          <a:bodyPr/>
          <a:lstStyle/>
          <a:p>
            <a:fld id="{9E8F4917-67D7-4DC9-8917-1E256F052A16}" type="slidenum">
              <a:rPr lang="en-US" smtClean="0"/>
              <a:t>5</a:t>
            </a:fld>
            <a:endParaRPr lang="en-US"/>
          </a:p>
        </p:txBody>
      </p:sp>
      <p:sp>
        <p:nvSpPr>
          <p:cNvPr id="7" name="Slide Number Placeholder 5">
            <a:extLst>
              <a:ext uri="{FF2B5EF4-FFF2-40B4-BE49-F238E27FC236}">
                <a16:creationId xmlns:a16="http://schemas.microsoft.com/office/drawing/2014/main" id="{652A6C67-2548-271D-7D3B-13BBCD58E904}"/>
              </a:ext>
            </a:extLst>
          </p:cNvPr>
          <p:cNvSpPr txBox="1">
            <a:spLocks/>
          </p:cNvSpPr>
          <p:nvPr/>
        </p:nvSpPr>
        <p:spPr>
          <a:xfrm>
            <a:off x="9331960" y="659075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8F4917-67D7-4DC9-8917-1E256F052A16}"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40887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9E3D85-B201-D2AF-271C-7B6389C39BE6}"/>
              </a:ext>
            </a:extLst>
          </p:cNvPr>
          <p:cNvSpPr>
            <a:spLocks noGrp="1"/>
          </p:cNvSpPr>
          <p:nvPr>
            <p:ph type="sldNum" sz="quarter" idx="12"/>
          </p:nvPr>
        </p:nvSpPr>
        <p:spPr/>
        <p:txBody>
          <a:bodyPr/>
          <a:lstStyle/>
          <a:p>
            <a:fld id="{9E8F4917-67D7-4DC9-8917-1E256F052A16}" type="slidenum">
              <a:rPr lang="en-US" smtClean="0"/>
              <a:t>6</a:t>
            </a:fld>
            <a:endParaRPr lang="en-US"/>
          </a:p>
        </p:txBody>
      </p:sp>
      <p:sp>
        <p:nvSpPr>
          <p:cNvPr id="4" name="Title 3">
            <a:extLst>
              <a:ext uri="{FF2B5EF4-FFF2-40B4-BE49-F238E27FC236}">
                <a16:creationId xmlns:a16="http://schemas.microsoft.com/office/drawing/2014/main" id="{CD9A75D0-EBD2-D1AD-BA8E-05DE9395BEA1}"/>
              </a:ext>
            </a:extLst>
          </p:cNvPr>
          <p:cNvSpPr>
            <a:spLocks noGrp="1"/>
          </p:cNvSpPr>
          <p:nvPr>
            <p:ph type="title"/>
          </p:nvPr>
        </p:nvSpPr>
        <p:spPr/>
        <p:txBody>
          <a:bodyPr>
            <a:normAutofit/>
          </a:bodyPr>
          <a:lstStyle/>
          <a:p>
            <a:pPr algn="ctr"/>
            <a:r>
              <a:rPr lang="en-US" dirty="0"/>
              <a:t>Diversion Task Force Members </a:t>
            </a:r>
          </a:p>
        </p:txBody>
      </p:sp>
      <p:sp>
        <p:nvSpPr>
          <p:cNvPr id="6" name="Content Placeholder 5">
            <a:extLst>
              <a:ext uri="{FF2B5EF4-FFF2-40B4-BE49-F238E27FC236}">
                <a16:creationId xmlns:a16="http://schemas.microsoft.com/office/drawing/2014/main" id="{97CF4834-04C6-6B42-848B-8422519C0309}"/>
              </a:ext>
            </a:extLst>
          </p:cNvPr>
          <p:cNvSpPr>
            <a:spLocks noGrp="1"/>
          </p:cNvSpPr>
          <p:nvPr>
            <p:ph type="body" sz="quarter" idx="16"/>
          </p:nvPr>
        </p:nvSpPr>
        <p:spPr>
          <a:xfrm>
            <a:off x="343943" y="1216152"/>
            <a:ext cx="5470004" cy="5037256"/>
          </a:xfrm>
        </p:spPr>
        <p:txBody>
          <a:bodyPr>
            <a:normAutofit/>
          </a:bodyPr>
          <a:lstStyle/>
          <a:p>
            <a:r>
              <a:rPr lang="en-US" sz="1600" dirty="0"/>
              <a:t>Randy Lamberth – Bismarck Schools</a:t>
            </a:r>
          </a:p>
          <a:p>
            <a:r>
              <a:rPr lang="en-US" sz="1600" dirty="0"/>
              <a:t>Lisa Jahner –Juvenile Justice State Advisory Group, NDACO </a:t>
            </a:r>
          </a:p>
          <a:p>
            <a:r>
              <a:rPr lang="en-US" sz="1600" dirty="0"/>
              <a:t>Samantha Pulvermacher – North Star Human Service Zone </a:t>
            </a:r>
          </a:p>
          <a:p>
            <a:r>
              <a:rPr lang="en-US" sz="1600" dirty="0"/>
              <a:t>Sheeresa Begay -CHINS worker  </a:t>
            </a:r>
          </a:p>
          <a:p>
            <a:r>
              <a:rPr lang="en-US" sz="1600" dirty="0"/>
              <a:t>Senator Diane Larson – District 30</a:t>
            </a:r>
          </a:p>
          <a:p>
            <a:r>
              <a:rPr lang="en-US" sz="1600" dirty="0"/>
              <a:t>Representative David Richter – District 1</a:t>
            </a:r>
          </a:p>
          <a:p>
            <a:r>
              <a:rPr lang="en-US" sz="1600" dirty="0"/>
              <a:t>Representative Alisa Mitskog – District 25</a:t>
            </a:r>
          </a:p>
          <a:p>
            <a:r>
              <a:rPr lang="en-US" sz="1600" dirty="0"/>
              <a:t>Kevin Hoherz - NDCEL </a:t>
            </a:r>
          </a:p>
          <a:p>
            <a:r>
              <a:rPr lang="en-US" sz="1600" dirty="0"/>
              <a:t>Kami Myles – Grand Forks Human Service Zone </a:t>
            </a:r>
          </a:p>
          <a:p>
            <a:r>
              <a:rPr lang="en-US" sz="1600" dirty="0"/>
              <a:t>Genelle Olson -  CREA</a:t>
            </a:r>
          </a:p>
          <a:p>
            <a:r>
              <a:rPr lang="en-US" sz="1600" dirty="0"/>
              <a:t>Dave Steckler – Grand Forks Public Schools</a:t>
            </a:r>
          </a:p>
          <a:p>
            <a:r>
              <a:rPr lang="en-US" sz="1600" dirty="0"/>
              <a:t> Jason Schwabe Thompson Public Schools </a:t>
            </a:r>
          </a:p>
          <a:p>
            <a:r>
              <a:rPr lang="en-US" sz="1600" dirty="0"/>
              <a:t>David Wisthoff – Bismarck Public Schools </a:t>
            </a:r>
          </a:p>
          <a:p>
            <a:endParaRPr lang="en-US" sz="1600" dirty="0"/>
          </a:p>
          <a:p>
            <a:endParaRPr lang="en-US" sz="1400" dirty="0"/>
          </a:p>
        </p:txBody>
      </p:sp>
      <p:sp>
        <p:nvSpPr>
          <p:cNvPr id="7" name="Text Placeholder 6">
            <a:extLst>
              <a:ext uri="{FF2B5EF4-FFF2-40B4-BE49-F238E27FC236}">
                <a16:creationId xmlns:a16="http://schemas.microsoft.com/office/drawing/2014/main" id="{DD086F10-840D-6176-36EE-A7349021F0D0}"/>
              </a:ext>
            </a:extLst>
          </p:cNvPr>
          <p:cNvSpPr>
            <a:spLocks noGrp="1"/>
          </p:cNvSpPr>
          <p:nvPr>
            <p:ph type="body" sz="quarter" idx="17"/>
          </p:nvPr>
        </p:nvSpPr>
        <p:spPr>
          <a:xfrm>
            <a:off x="6096001" y="1216152"/>
            <a:ext cx="5621163" cy="1947672"/>
          </a:xfrm>
        </p:spPr>
        <p:txBody>
          <a:bodyPr>
            <a:normAutofit/>
          </a:bodyPr>
          <a:lstStyle/>
          <a:p>
            <a:r>
              <a:rPr lang="en-US" sz="1600" dirty="0"/>
              <a:t>Scott Fau – Minot Public Schools </a:t>
            </a:r>
          </a:p>
          <a:p>
            <a:r>
              <a:rPr lang="en-US" sz="1600" dirty="0"/>
              <a:t>Jennifer Withers -DPI</a:t>
            </a:r>
          </a:p>
          <a:p>
            <a:r>
              <a:rPr lang="en-US" sz="1600" dirty="0"/>
              <a:t>Sean Anderson – Juvenile Court Director, Unit 4</a:t>
            </a:r>
          </a:p>
          <a:p>
            <a:r>
              <a:rPr lang="en-US" sz="1600" dirty="0"/>
              <a:t>Lynn Flieth  - RSR Human Service Zone Director</a:t>
            </a:r>
          </a:p>
          <a:p>
            <a:r>
              <a:rPr lang="en-US" sz="1600" dirty="0"/>
              <a:t>Laren Sauer – Children Family Services/HHS </a:t>
            </a:r>
          </a:p>
          <a:p>
            <a:endParaRPr lang="en-US" sz="1600" dirty="0"/>
          </a:p>
        </p:txBody>
      </p:sp>
      <p:pic>
        <p:nvPicPr>
          <p:cNvPr id="9" name="Picture 8" descr="Several hands raised and ready to answer a question">
            <a:extLst>
              <a:ext uri="{FF2B5EF4-FFF2-40B4-BE49-F238E27FC236}">
                <a16:creationId xmlns:a16="http://schemas.microsoft.com/office/drawing/2014/main" id="{1CCD319D-395C-84A5-5EA9-FBC2AF5CC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768" y="3104866"/>
            <a:ext cx="4959610" cy="3310443"/>
          </a:xfrm>
          <a:prstGeom prst="rect">
            <a:avLst/>
          </a:prstGeom>
        </p:spPr>
      </p:pic>
    </p:spTree>
    <p:extLst>
      <p:ext uri="{BB962C8B-B14F-4D97-AF65-F5344CB8AC3E}">
        <p14:creationId xmlns:p14="http://schemas.microsoft.com/office/powerpoint/2010/main" val="34492472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E723668-4E68-4810-B60B-3E4613BC634C}"/>
              </a:ext>
            </a:extLst>
          </p:cNvPr>
          <p:cNvSpPr>
            <a:spLocks noGrp="1"/>
          </p:cNvSpPr>
          <p:nvPr>
            <p:ph type="title"/>
          </p:nvPr>
        </p:nvSpPr>
        <p:spPr>
          <a:xfrm>
            <a:off x="4833366" y="543070"/>
            <a:ext cx="6870954" cy="1675626"/>
          </a:xfrm>
        </p:spPr>
        <p:txBody>
          <a:bodyPr vert="horz" lIns="91440" tIns="45720" rIns="91440" bIns="45720" rtlCol="0" anchor="ctr">
            <a:normAutofit/>
          </a:bodyPr>
          <a:lstStyle/>
          <a:p>
            <a:pPr algn="ctr"/>
            <a:r>
              <a:rPr lang="en-US" sz="4000" b="1" kern="1200" dirty="0">
                <a:solidFill>
                  <a:schemeClr val="tx1"/>
                </a:solidFill>
                <a:latin typeface="+mj-lt"/>
                <a:ea typeface="+mj-ea"/>
                <a:cs typeface="+mj-cs"/>
              </a:rPr>
              <a:t>Diversion Task Force Topics &amp; presentations—to date</a:t>
            </a:r>
            <a:endParaRPr lang="en-US" sz="4000" b="0" kern="1200" dirty="0">
              <a:solidFill>
                <a:schemeClr val="tx1"/>
              </a:solidFill>
              <a:latin typeface="+mj-lt"/>
              <a:ea typeface="+mj-ea"/>
              <a:cs typeface="+mj-cs"/>
            </a:endParaRPr>
          </a:p>
        </p:txBody>
      </p:sp>
      <p:pic>
        <p:nvPicPr>
          <p:cNvPr id="3" name="Picture 2" descr="A person with a scarf over the head&#10;&#10;Description automatically generated with low confidence">
            <a:extLst>
              <a:ext uri="{FF2B5EF4-FFF2-40B4-BE49-F238E27FC236}">
                <a16:creationId xmlns:a16="http://schemas.microsoft.com/office/drawing/2014/main" id="{28B647D8-0E50-45AB-BE5B-A70DD4F36476}"/>
              </a:ext>
            </a:extLst>
          </p:cNvPr>
          <p:cNvPicPr>
            <a:picLocks noChangeAspect="1"/>
          </p:cNvPicPr>
          <p:nvPr/>
        </p:nvPicPr>
        <p:blipFill>
          <a:blip r:embed="rId3"/>
          <a:srcRect t="8106" r="3" b="3"/>
          <a:stretch>
            <a:fillRect/>
          </a:stretch>
        </p:blipFill>
        <p:spPr>
          <a:xfrm>
            <a:off x="20" y="1"/>
            <a:ext cx="4187091" cy="2164321"/>
          </a:xfrm>
          <a:prstGeom prst="rect">
            <a:avLst/>
          </a:prstGeom>
        </p:spPr>
      </p:pic>
      <p:pic>
        <p:nvPicPr>
          <p:cNvPr id="8" name="Picture 7" descr="A close up of a baby&#10;&#10;Description automatically generated with medium confidence">
            <a:extLst>
              <a:ext uri="{FF2B5EF4-FFF2-40B4-BE49-F238E27FC236}">
                <a16:creationId xmlns:a16="http://schemas.microsoft.com/office/drawing/2014/main" id="{8DEA6476-BB6E-45B4-B2F5-718452F31DAD}"/>
              </a:ext>
            </a:extLst>
          </p:cNvPr>
          <p:cNvPicPr>
            <a:picLocks noChangeAspect="1"/>
          </p:cNvPicPr>
          <p:nvPr/>
        </p:nvPicPr>
        <p:blipFill>
          <a:blip r:embed="rId4"/>
          <a:srcRect l="5956" r="3212"/>
          <a:stretch>
            <a:fillRect/>
          </a:stretch>
        </p:blipFill>
        <p:spPr>
          <a:xfrm>
            <a:off x="20" y="2342320"/>
            <a:ext cx="4187091" cy="2164321"/>
          </a:xfrm>
          <a:prstGeom prst="rect">
            <a:avLst/>
          </a:prstGeom>
        </p:spPr>
      </p:pic>
      <p:pic>
        <p:nvPicPr>
          <p:cNvPr id="5" name="Picture 4" descr="Child wearing black jacket">
            <a:extLst>
              <a:ext uri="{FF2B5EF4-FFF2-40B4-BE49-F238E27FC236}">
                <a16:creationId xmlns:a16="http://schemas.microsoft.com/office/drawing/2014/main" id="{340A40CB-3D1C-4A18-A705-143F5511B4AB}"/>
              </a:ext>
            </a:extLst>
          </p:cNvPr>
          <p:cNvPicPr>
            <a:picLocks noChangeAspect="1"/>
          </p:cNvPicPr>
          <p:nvPr/>
        </p:nvPicPr>
        <p:blipFill>
          <a:blip r:embed="rId5"/>
          <a:srcRect r="3" b="22563"/>
          <a:stretch>
            <a:fillRect/>
          </a:stretch>
        </p:blipFill>
        <p:spPr>
          <a:xfrm>
            <a:off x="20" y="4693680"/>
            <a:ext cx="4187091" cy="2164321"/>
          </a:xfrm>
          <a:prstGeom prst="rect">
            <a:avLst/>
          </a:prstGeom>
        </p:spPr>
      </p:pic>
      <p:sp>
        <p:nvSpPr>
          <p:cNvPr id="2" name="Content Placeholder 1">
            <a:extLst>
              <a:ext uri="{FF2B5EF4-FFF2-40B4-BE49-F238E27FC236}">
                <a16:creationId xmlns:a16="http://schemas.microsoft.com/office/drawing/2014/main" id="{B6AC5C18-0D0F-49FC-CB7F-281B07BA5CD6}"/>
              </a:ext>
            </a:extLst>
          </p:cNvPr>
          <p:cNvSpPr>
            <a:spLocks noGrp="1"/>
          </p:cNvSpPr>
          <p:nvPr>
            <p:ph idx="1"/>
          </p:nvPr>
        </p:nvSpPr>
        <p:spPr>
          <a:xfrm>
            <a:off x="4562856" y="2399720"/>
            <a:ext cx="7379208" cy="3736507"/>
          </a:xfrm>
        </p:spPr>
        <p:txBody>
          <a:bodyPr vert="horz" lIns="91440" tIns="45720" rIns="91440" bIns="45720" rtlCol="0">
            <a:normAutofit fontScale="92500" lnSpcReduction="20000"/>
          </a:bodyPr>
          <a:lstStyle/>
          <a:p>
            <a:pPr marL="0" indent="0">
              <a:lnSpc>
                <a:spcPct val="90000"/>
              </a:lnSpc>
              <a:buNone/>
            </a:pPr>
            <a:endParaRPr lang="en-US" sz="2000" dirty="0">
              <a:solidFill>
                <a:schemeClr val="tx1"/>
              </a:solidFill>
              <a:latin typeface="+mn-lt"/>
              <a:cs typeface="+mn-cs"/>
            </a:endParaRPr>
          </a:p>
          <a:p>
            <a:pPr marL="0" indent="0">
              <a:lnSpc>
                <a:spcPct val="90000"/>
              </a:lnSpc>
              <a:buNone/>
            </a:pPr>
            <a:endParaRPr lang="en-US" sz="2000" dirty="0">
              <a:solidFill>
                <a:schemeClr val="tx1"/>
              </a:solidFill>
              <a:latin typeface="+mn-lt"/>
              <a:cs typeface="+mn-cs"/>
            </a:endParaRPr>
          </a:p>
          <a:p>
            <a:pPr>
              <a:lnSpc>
                <a:spcPct val="90000"/>
              </a:lnSpc>
            </a:pPr>
            <a:r>
              <a:rPr lang="en-US" sz="2000" dirty="0">
                <a:solidFill>
                  <a:schemeClr val="tx1"/>
                </a:solidFill>
                <a:latin typeface="+mn-lt"/>
                <a:cs typeface="+mn-cs"/>
              </a:rPr>
              <a:t>Final Juvenile Justice Commission Report—Lisa Bjergaard</a:t>
            </a:r>
          </a:p>
          <a:p>
            <a:pPr>
              <a:lnSpc>
                <a:spcPct val="90000"/>
              </a:lnSpc>
            </a:pPr>
            <a:r>
              <a:rPr lang="en-US" sz="2000" dirty="0">
                <a:solidFill>
                  <a:schemeClr val="tx1"/>
                </a:solidFill>
                <a:latin typeface="+mn-lt"/>
                <a:cs typeface="+mn-cs"/>
              </a:rPr>
              <a:t>Overview of Diversion Services funding/budgeting and grantees</a:t>
            </a:r>
          </a:p>
          <a:p>
            <a:pPr>
              <a:lnSpc>
                <a:spcPct val="90000"/>
              </a:lnSpc>
            </a:pPr>
            <a:r>
              <a:rPr lang="en-US" sz="2000" dirty="0">
                <a:solidFill>
                  <a:schemeClr val="tx1"/>
                </a:solidFill>
                <a:latin typeface="+mn-lt"/>
                <a:cs typeface="+mn-cs"/>
              </a:rPr>
              <a:t>Family First Prevention Services—Tracy Miller</a:t>
            </a:r>
          </a:p>
          <a:p>
            <a:pPr>
              <a:lnSpc>
                <a:spcPct val="90000"/>
              </a:lnSpc>
            </a:pPr>
            <a:r>
              <a:rPr lang="en-US" sz="2000" dirty="0">
                <a:solidFill>
                  <a:schemeClr val="tx1"/>
                </a:solidFill>
                <a:latin typeface="+mn-lt"/>
                <a:cs typeface="+mn-cs"/>
              </a:rPr>
              <a:t>Juvenile Justice State Advisory Group—Lisa Jahner</a:t>
            </a:r>
          </a:p>
          <a:p>
            <a:pPr>
              <a:lnSpc>
                <a:spcPct val="90000"/>
              </a:lnSpc>
            </a:pPr>
            <a:r>
              <a:rPr lang="en-US" sz="2000" dirty="0">
                <a:solidFill>
                  <a:schemeClr val="tx1"/>
                </a:solidFill>
                <a:latin typeface="+mn-lt"/>
                <a:cs typeface="+mn-cs"/>
              </a:rPr>
              <a:t>Youth &amp; Family Services, ND Behavioral Health Clinics—Dr. Cramer</a:t>
            </a:r>
          </a:p>
          <a:p>
            <a:pPr>
              <a:lnSpc>
                <a:spcPct val="90000"/>
              </a:lnSpc>
            </a:pPr>
            <a:r>
              <a:rPr lang="en-US" sz="2000" dirty="0">
                <a:solidFill>
                  <a:schemeClr val="tx1"/>
                </a:solidFill>
                <a:latin typeface="+mn-lt"/>
                <a:cs typeface="+mn-cs"/>
              </a:rPr>
              <a:t>1915i Services– Cody Stanley</a:t>
            </a:r>
          </a:p>
          <a:p>
            <a:pPr>
              <a:lnSpc>
                <a:spcPct val="90000"/>
              </a:lnSpc>
            </a:pPr>
            <a:r>
              <a:rPr lang="en-US" sz="2000" dirty="0">
                <a:solidFill>
                  <a:schemeClr val="tx1"/>
                </a:solidFill>
                <a:latin typeface="+mn-lt"/>
                <a:cs typeface="+mn-cs"/>
              </a:rPr>
              <a:t>Youthworks, Diversion Service grantee– Alicia Brown</a:t>
            </a:r>
          </a:p>
          <a:p>
            <a:pPr>
              <a:lnSpc>
                <a:spcPct val="90000"/>
              </a:lnSpc>
            </a:pPr>
            <a:r>
              <a:rPr lang="en-US" sz="2000" dirty="0">
                <a:solidFill>
                  <a:schemeClr val="tx1"/>
                </a:solidFill>
                <a:latin typeface="+mn-lt"/>
                <a:cs typeface="+mn-cs"/>
              </a:rPr>
              <a:t>Survey of School Administrators/identified gaps &amp; barriers; NDCEL—Kevin Hoherz</a:t>
            </a:r>
          </a:p>
          <a:p>
            <a:pPr>
              <a:lnSpc>
                <a:spcPct val="90000"/>
              </a:lnSpc>
            </a:pPr>
            <a:r>
              <a:rPr lang="en-US" sz="2000" dirty="0">
                <a:solidFill>
                  <a:schemeClr val="tx1"/>
                </a:solidFill>
                <a:latin typeface="+mn-lt"/>
                <a:cs typeface="+mn-cs"/>
              </a:rPr>
              <a:t>Family Resource Hub pilot &amp; technical assistance grant to JJSAG– Lisa Jahner</a:t>
            </a:r>
          </a:p>
          <a:p>
            <a:pPr>
              <a:lnSpc>
                <a:spcPct val="90000"/>
              </a:lnSpc>
            </a:pPr>
            <a:endParaRPr lang="en-US" sz="2000" dirty="0">
              <a:solidFill>
                <a:schemeClr val="tx1"/>
              </a:solidFill>
              <a:latin typeface="+mn-lt"/>
              <a:cs typeface="+mn-cs"/>
            </a:endParaRPr>
          </a:p>
          <a:p>
            <a:pPr>
              <a:lnSpc>
                <a:spcPct val="90000"/>
              </a:lnSpc>
            </a:pPr>
            <a:endParaRPr lang="en-US" sz="2000" dirty="0">
              <a:solidFill>
                <a:schemeClr val="tx1"/>
              </a:solidFill>
              <a:latin typeface="+mn-lt"/>
              <a:cs typeface="+mn-cs"/>
            </a:endParaRPr>
          </a:p>
        </p:txBody>
      </p:sp>
      <p:sp>
        <p:nvSpPr>
          <p:cNvPr id="4" name="Slide Number Placeholder 3">
            <a:extLst>
              <a:ext uri="{FF2B5EF4-FFF2-40B4-BE49-F238E27FC236}">
                <a16:creationId xmlns:a16="http://schemas.microsoft.com/office/drawing/2014/main" id="{96FD6A63-3F79-0EE7-FCC8-2DCBCA147578}"/>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9E8F4917-67D7-4DC9-8917-1E256F052A16}" type="slidenum">
              <a:rPr lang="en-US" smtClean="0"/>
              <a:pPr>
                <a:spcAft>
                  <a:spcPts val="600"/>
                </a:spcAft>
              </a:pPr>
              <a:t>7</a:t>
            </a:fld>
            <a:endParaRPr lang="en-US"/>
          </a:p>
        </p:txBody>
      </p:sp>
    </p:spTree>
    <p:extLst>
      <p:ext uri="{BB962C8B-B14F-4D97-AF65-F5344CB8AC3E}">
        <p14:creationId xmlns:p14="http://schemas.microsoft.com/office/powerpoint/2010/main" val="287155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63E0422-9E9C-4C6C-AB63-3A30FF1B18B5}"/>
              </a:ext>
            </a:extLst>
          </p:cNvPr>
          <p:cNvSpPr>
            <a:spLocks noGrp="1"/>
          </p:cNvSpPr>
          <p:nvPr>
            <p:ph type="title"/>
          </p:nvPr>
        </p:nvSpPr>
        <p:spPr>
          <a:xfrm>
            <a:off x="680349" y="318476"/>
            <a:ext cx="4818888" cy="1481328"/>
          </a:xfrm>
        </p:spPr>
        <p:txBody>
          <a:bodyPr vert="horz" lIns="91440" tIns="45720" rIns="91440" bIns="45720" rtlCol="0" anchor="b">
            <a:normAutofit/>
          </a:bodyPr>
          <a:lstStyle/>
          <a:p>
            <a:pPr>
              <a:lnSpc>
                <a:spcPct val="90000"/>
              </a:lnSpc>
            </a:pPr>
            <a:r>
              <a:rPr lang="en-US" sz="5400" kern="1200" dirty="0">
                <a:solidFill>
                  <a:schemeClr val="tx1"/>
                </a:solidFill>
                <a:latin typeface="+mj-lt"/>
                <a:ea typeface="+mj-ea"/>
                <a:cs typeface="+mj-cs"/>
              </a:rPr>
              <a:t>Barriers</a:t>
            </a:r>
          </a:p>
        </p:txBody>
      </p:sp>
      <p:sp>
        <p:nvSpPr>
          <p:cNvPr id="2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7D07629-8A99-4F78-AAF5-7C03AFE7B656}"/>
              </a:ext>
            </a:extLst>
          </p:cNvPr>
          <p:cNvSpPr>
            <a:spLocks noGrp="1"/>
          </p:cNvSpPr>
          <p:nvPr>
            <p:ph type="body" sz="half" idx="2"/>
          </p:nvPr>
        </p:nvSpPr>
        <p:spPr>
          <a:xfrm>
            <a:off x="442762" y="2660904"/>
            <a:ext cx="5299670" cy="3538728"/>
          </a:xfrm>
        </p:spPr>
        <p:txBody>
          <a:bodyPr vert="horz" lIns="91440" tIns="45720" rIns="91440" bIns="45720" rtlCol="0" anchor="t">
            <a:noAutofit/>
          </a:bodyPr>
          <a:lstStyle/>
          <a:p>
            <a:pPr marL="285750" indent="-228600">
              <a:lnSpc>
                <a:spcPct val="90000"/>
              </a:lnSpc>
              <a:spcBef>
                <a:spcPts val="600"/>
              </a:spcBef>
              <a:spcAft>
                <a:spcPts val="600"/>
              </a:spcAft>
              <a:buFont typeface="Arial" panose="020B0604020202020204" pitchFamily="34" charset="0"/>
              <a:buChar char="•"/>
            </a:pPr>
            <a:r>
              <a:rPr lang="en-US" sz="1600" b="1" u="sng" dirty="0">
                <a:latin typeface="+mn-lt"/>
                <a:cs typeface="+mn-cs"/>
              </a:rPr>
              <a:t>Service availability and navigation</a:t>
            </a:r>
            <a:r>
              <a:rPr lang="en-US" sz="1600" dirty="0">
                <a:latin typeface="+mn-lt"/>
                <a:cs typeface="+mn-cs"/>
              </a:rPr>
              <a:t>;  having the right service, at the right time, in the right place. </a:t>
            </a:r>
          </a:p>
          <a:p>
            <a:pPr marL="285750" marR="0" lvl="0" indent="-228600" fontAlgn="auto">
              <a:lnSpc>
                <a:spcPct val="90000"/>
              </a:lnSpc>
              <a:spcBef>
                <a:spcPts val="600"/>
              </a:spcBef>
              <a:spcAft>
                <a:spcPts val="600"/>
              </a:spcAft>
              <a:buClrTx/>
              <a:buSzTx/>
              <a:buFont typeface="Arial" panose="020B0604020202020204" pitchFamily="34" charset="0"/>
              <a:buChar char="•"/>
              <a:tabLst/>
              <a:defRPr/>
            </a:pPr>
            <a:r>
              <a:rPr kumimoji="0" lang="en-US" sz="1600" b="1" i="0" u="sng" strike="noStrike" cap="none" spc="0" normalizeH="0" baseline="0" noProof="0" dirty="0">
                <a:ln>
                  <a:noFill/>
                </a:ln>
                <a:effectLst/>
                <a:uLnTx/>
                <a:uFillTx/>
                <a:latin typeface="+mn-lt"/>
                <a:cs typeface="+mn-cs"/>
              </a:rPr>
              <a:t>Communication</a:t>
            </a:r>
            <a:r>
              <a:rPr kumimoji="0" lang="en-US" sz="1600" i="0" u="none" strike="noStrike" cap="none" spc="0" normalizeH="0" baseline="0" noProof="0" dirty="0">
                <a:ln>
                  <a:noFill/>
                </a:ln>
                <a:effectLst/>
                <a:uLnTx/>
                <a:uFillTx/>
                <a:latin typeface="+mn-lt"/>
                <a:cs typeface="+mn-cs"/>
              </a:rPr>
              <a:t>; misinformation, misunderstandings, variances in application of law and/or policy.  </a:t>
            </a:r>
          </a:p>
          <a:p>
            <a:pPr marL="285750" marR="0" lvl="0" indent="-228600" fontAlgn="auto">
              <a:lnSpc>
                <a:spcPct val="90000"/>
              </a:lnSpc>
              <a:spcBef>
                <a:spcPts val="600"/>
              </a:spcBef>
              <a:spcAft>
                <a:spcPts val="600"/>
              </a:spcAft>
              <a:buClrTx/>
              <a:buSzTx/>
              <a:buFont typeface="Arial" panose="020B0604020202020204" pitchFamily="34" charset="0"/>
              <a:buChar char="•"/>
              <a:tabLst/>
              <a:defRPr/>
            </a:pPr>
            <a:r>
              <a:rPr lang="en-US" sz="1600" b="1" u="sng" dirty="0">
                <a:latin typeface="+mn-lt"/>
                <a:cs typeface="+mn-cs"/>
              </a:rPr>
              <a:t>S</a:t>
            </a:r>
            <a:r>
              <a:rPr kumimoji="0" lang="en-US" sz="1600" b="1" i="0" u="sng" strike="noStrike" cap="none" spc="0" normalizeH="0" baseline="0" noProof="0" dirty="0" err="1">
                <a:ln>
                  <a:noFill/>
                </a:ln>
                <a:effectLst/>
                <a:uLnTx/>
                <a:uFillTx/>
                <a:latin typeface="+mn-lt"/>
                <a:cs typeface="+mn-cs"/>
              </a:rPr>
              <a:t>ystems</a:t>
            </a:r>
            <a:r>
              <a:rPr kumimoji="0" lang="en-US" sz="1600" b="1" i="0" u="sng" strike="noStrike" cap="none" spc="0" normalizeH="0" baseline="0" noProof="0" dirty="0">
                <a:ln>
                  <a:noFill/>
                </a:ln>
                <a:effectLst/>
                <a:uLnTx/>
                <a:uFillTx/>
                <a:latin typeface="+mn-lt"/>
                <a:cs typeface="+mn-cs"/>
              </a:rPr>
              <a:t> change fatigue and frustration-</a:t>
            </a:r>
            <a:r>
              <a:rPr kumimoji="0" lang="en-US" sz="1600" b="1" i="0" strike="noStrike" cap="none" spc="0" normalizeH="0" baseline="0" noProof="0" dirty="0">
                <a:ln>
                  <a:noFill/>
                </a:ln>
                <a:effectLst/>
                <a:uLnTx/>
                <a:uFillTx/>
                <a:latin typeface="+mn-lt"/>
                <a:cs typeface="+mn-cs"/>
              </a:rPr>
              <a:t>who </a:t>
            </a:r>
            <a:r>
              <a:rPr kumimoji="0" lang="en-US" sz="1600" i="0" strike="noStrike" cap="none" spc="0" normalizeH="0" baseline="0" noProof="0" dirty="0">
                <a:ln>
                  <a:noFill/>
                </a:ln>
                <a:effectLst/>
                <a:uLnTx/>
                <a:uFillTx/>
                <a:latin typeface="+mn-lt"/>
                <a:cs typeface="+mn-cs"/>
              </a:rPr>
              <a:t>does what?</a:t>
            </a:r>
            <a:endParaRPr kumimoji="0" lang="en-US" sz="1600" i="0" u="sng" strike="noStrike" cap="none" spc="0" normalizeH="0" baseline="0" noProof="0" dirty="0">
              <a:ln>
                <a:noFill/>
              </a:ln>
              <a:effectLst/>
              <a:uLnTx/>
              <a:uFillTx/>
              <a:latin typeface="+mn-lt"/>
              <a:cs typeface="+mn-cs"/>
            </a:endParaRPr>
          </a:p>
          <a:p>
            <a:pPr marL="285750" indent="-228600">
              <a:lnSpc>
                <a:spcPct val="90000"/>
              </a:lnSpc>
              <a:spcBef>
                <a:spcPts val="600"/>
              </a:spcBef>
              <a:spcAft>
                <a:spcPts val="600"/>
              </a:spcAft>
              <a:buFont typeface="Arial" panose="020B0604020202020204" pitchFamily="34" charset="0"/>
              <a:buChar char="•"/>
            </a:pPr>
            <a:r>
              <a:rPr lang="en-US" sz="1600" dirty="0">
                <a:latin typeface="+mn-lt"/>
                <a:cs typeface="+mn-cs"/>
              </a:rPr>
              <a:t>Current </a:t>
            </a:r>
            <a:r>
              <a:rPr lang="en-US" sz="1600" b="1" u="sng" dirty="0">
                <a:latin typeface="+mn-lt"/>
                <a:cs typeface="+mn-cs"/>
              </a:rPr>
              <a:t>restrictions on Diversion Service </a:t>
            </a:r>
            <a:r>
              <a:rPr lang="en-US" sz="1600" dirty="0">
                <a:latin typeface="+mn-lt"/>
                <a:cs typeface="+mn-cs"/>
              </a:rPr>
              <a:t>eligibility limiting service provision.</a:t>
            </a:r>
          </a:p>
          <a:p>
            <a:pPr indent="-228600">
              <a:lnSpc>
                <a:spcPct val="90000"/>
              </a:lnSpc>
              <a:spcBef>
                <a:spcPts val="600"/>
              </a:spcBef>
              <a:spcAft>
                <a:spcPts val="600"/>
              </a:spcAft>
              <a:buFont typeface="Arial" panose="020B0604020202020204" pitchFamily="34" charset="0"/>
              <a:buChar char="•"/>
            </a:pPr>
            <a:r>
              <a:rPr lang="en-US" sz="1600" dirty="0">
                <a:latin typeface="+mn-lt"/>
                <a:cs typeface="+mn-cs"/>
              </a:rPr>
              <a:t>Challenges presented by </a:t>
            </a:r>
            <a:r>
              <a:rPr lang="en-US" sz="1600" b="1" u="sng" dirty="0">
                <a:latin typeface="+mn-lt"/>
                <a:cs typeface="+mn-cs"/>
              </a:rPr>
              <a:t>outlier situations</a:t>
            </a:r>
          </a:p>
          <a:p>
            <a:pPr indent="-228600">
              <a:lnSpc>
                <a:spcPct val="90000"/>
              </a:lnSpc>
              <a:spcBef>
                <a:spcPts val="600"/>
              </a:spcBef>
              <a:spcAft>
                <a:spcPts val="600"/>
              </a:spcAft>
              <a:buFont typeface="Arial" panose="020B0604020202020204" pitchFamily="34" charset="0"/>
              <a:buChar char="•"/>
            </a:pPr>
            <a:r>
              <a:rPr lang="en-US" sz="1600" dirty="0">
                <a:latin typeface="+mn-lt"/>
                <a:cs typeface="+mn-cs"/>
              </a:rPr>
              <a:t>Need for </a:t>
            </a:r>
            <a:r>
              <a:rPr lang="en-US" sz="1600" b="1" u="sng" dirty="0">
                <a:latin typeface="+mn-lt"/>
                <a:cs typeface="+mn-cs"/>
              </a:rPr>
              <a:t>standardized reporting </a:t>
            </a:r>
            <a:r>
              <a:rPr lang="en-US" sz="1600" dirty="0">
                <a:latin typeface="+mn-lt"/>
                <a:cs typeface="+mn-cs"/>
              </a:rPr>
              <a:t>and tracking</a:t>
            </a:r>
          </a:p>
        </p:txBody>
      </p:sp>
      <p:pic>
        <p:nvPicPr>
          <p:cNvPr id="6" name="Picture Placeholder 5">
            <a:extLst>
              <a:ext uri="{FF2B5EF4-FFF2-40B4-BE49-F238E27FC236}">
                <a16:creationId xmlns:a16="http://schemas.microsoft.com/office/drawing/2014/main" id="{4D9D846F-CF8A-4F2E-B298-DE084C1666FF}"/>
              </a:ext>
            </a:extLst>
          </p:cNvPr>
          <p:cNvPicPr>
            <a:picLocks noGrp="1" noChangeAspect="1"/>
          </p:cNvPicPr>
          <p:nvPr>
            <p:ph type="pic" idx="1"/>
          </p:nvPr>
        </p:nvPicPr>
        <p:blipFill>
          <a:blip r:embed="rId3"/>
          <a:srcRect l="35108" r="10777" b="2"/>
          <a:stretch>
            <a:fillRect/>
          </a:stretch>
        </p:blipFill>
        <p:spPr>
          <a:xfrm>
            <a:off x="6145413" y="640080"/>
            <a:ext cx="5366238" cy="5577840"/>
          </a:xfrm>
          <a:prstGeom prst="rect">
            <a:avLst/>
          </a:prstGeom>
        </p:spPr>
      </p:pic>
    </p:spTree>
    <p:extLst>
      <p:ext uri="{BB962C8B-B14F-4D97-AF65-F5344CB8AC3E}">
        <p14:creationId xmlns:p14="http://schemas.microsoft.com/office/powerpoint/2010/main" val="44126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53B1539-A3A5-BAD4-DB45-FE0AC5BB619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solidFill>
                  <a:schemeClr val="tx1"/>
                </a:solidFill>
                <a:latin typeface="+mj-lt"/>
                <a:cs typeface="+mj-cs"/>
              </a:rPr>
              <a:t>Next Steps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F3A713C-EC1B-1513-D81F-319CBC0C5A67}"/>
              </a:ext>
            </a:extLst>
          </p:cNvPr>
          <p:cNvSpPr>
            <a:spLocks noGrp="1"/>
          </p:cNvSpPr>
          <p:nvPr>
            <p:ph idx="10"/>
          </p:nvPr>
        </p:nvSpPr>
        <p:spPr>
          <a:xfrm>
            <a:off x="572493" y="2071316"/>
            <a:ext cx="6713552" cy="4119172"/>
          </a:xfrm>
        </p:spPr>
        <p:txBody>
          <a:bodyPr vert="horz" lIns="91440" tIns="45720" rIns="91440" bIns="45720" rtlCol="0" anchor="t">
            <a:normAutofit/>
          </a:bodyPr>
          <a:lstStyle/>
          <a:p>
            <a:pPr marL="0" indent="0">
              <a:buNone/>
            </a:pPr>
            <a:r>
              <a:rPr lang="en-US" sz="2000" dirty="0">
                <a:solidFill>
                  <a:schemeClr val="tx1"/>
                </a:solidFill>
                <a:latin typeface="+mn-lt"/>
                <a:cs typeface="+mn-cs"/>
              </a:rPr>
              <a:t>Identifying and finalizing the priorities and recommendations of the Diversion Task Force.  Some ideas include:</a:t>
            </a:r>
          </a:p>
          <a:p>
            <a:pPr lvl="1">
              <a:lnSpc>
                <a:spcPct val="90000"/>
              </a:lnSpc>
              <a:buFont typeface="Wingdings" panose="05000000000000000000" pitchFamily="2" charset="2"/>
              <a:buChar char="Ø"/>
            </a:pPr>
            <a:r>
              <a:rPr lang="en-US" sz="2000" dirty="0">
                <a:solidFill>
                  <a:schemeClr val="tx1"/>
                </a:solidFill>
                <a:latin typeface="+mn-lt"/>
                <a:cs typeface="+mn-cs"/>
              </a:rPr>
              <a:t>Items we can resolve today (ex: reporting form to juvenile court)</a:t>
            </a:r>
          </a:p>
          <a:p>
            <a:pPr lvl="1">
              <a:lnSpc>
                <a:spcPct val="90000"/>
              </a:lnSpc>
              <a:buFont typeface="Wingdings" panose="05000000000000000000" pitchFamily="2" charset="2"/>
              <a:buChar char="Ø"/>
            </a:pPr>
            <a:r>
              <a:rPr lang="en-US" sz="2000" dirty="0">
                <a:solidFill>
                  <a:schemeClr val="tx1"/>
                </a:solidFill>
                <a:latin typeface="+mn-lt"/>
                <a:cs typeface="+mn-cs"/>
              </a:rPr>
              <a:t>Maximizing educational opportunities across systems (courts, schools, CHINS, law enforcement/SRO’s) to enhance communication and relationships.</a:t>
            </a:r>
          </a:p>
          <a:p>
            <a:pPr lvl="1">
              <a:lnSpc>
                <a:spcPct val="90000"/>
              </a:lnSpc>
              <a:buFont typeface="Wingdings" panose="05000000000000000000" pitchFamily="2" charset="2"/>
              <a:buChar char="Ø"/>
            </a:pPr>
            <a:r>
              <a:rPr lang="en-US" sz="2000" dirty="0">
                <a:solidFill>
                  <a:schemeClr val="tx1"/>
                </a:solidFill>
                <a:latin typeface="+mn-lt"/>
                <a:cs typeface="+mn-cs"/>
              </a:rPr>
              <a:t>Update eligibility criteria for “Diversion Services” next session to expand services to youth.</a:t>
            </a:r>
          </a:p>
          <a:p>
            <a:pPr lvl="1">
              <a:lnSpc>
                <a:spcPct val="90000"/>
              </a:lnSpc>
              <a:buFont typeface="Wingdings" panose="05000000000000000000" pitchFamily="2" charset="2"/>
              <a:buChar char="Ø"/>
            </a:pPr>
            <a:r>
              <a:rPr lang="en-US" sz="2000" dirty="0">
                <a:solidFill>
                  <a:schemeClr val="tx1"/>
                </a:solidFill>
                <a:latin typeface="+mn-lt"/>
                <a:cs typeface="+mn-cs"/>
              </a:rPr>
              <a:t>Regional Service mapping (example Region8)</a:t>
            </a:r>
          </a:p>
          <a:p>
            <a:pPr lvl="1">
              <a:lnSpc>
                <a:spcPct val="90000"/>
              </a:lnSpc>
              <a:buFont typeface="Wingdings" panose="05000000000000000000" pitchFamily="2" charset="2"/>
              <a:buChar char="Ø"/>
            </a:pPr>
            <a:r>
              <a:rPr lang="en-US" sz="2000" dirty="0">
                <a:solidFill>
                  <a:schemeClr val="tx1"/>
                </a:solidFill>
                <a:latin typeface="+mn-lt"/>
                <a:cs typeface="+mn-cs"/>
              </a:rPr>
              <a:t>Survey task force members for consensus/agreement</a:t>
            </a:r>
          </a:p>
          <a:p>
            <a:pPr lvl="1">
              <a:lnSpc>
                <a:spcPct val="90000"/>
              </a:lnSpc>
              <a:buFont typeface="Wingdings" panose="05000000000000000000" pitchFamily="2" charset="2"/>
              <a:buChar char="Ø"/>
            </a:pPr>
            <a:endParaRPr lang="en-US" sz="2000" dirty="0">
              <a:solidFill>
                <a:schemeClr val="tx1"/>
              </a:solidFill>
              <a:latin typeface="+mn-lt"/>
              <a:cs typeface="+mn-cs"/>
            </a:endParaRPr>
          </a:p>
          <a:p>
            <a:pPr marL="457200" lvl="1" indent="0">
              <a:lnSpc>
                <a:spcPct val="90000"/>
              </a:lnSpc>
              <a:buNone/>
            </a:pPr>
            <a:r>
              <a:rPr lang="en-US" sz="2000" dirty="0">
                <a:solidFill>
                  <a:schemeClr val="tx1"/>
                </a:solidFill>
                <a:latin typeface="+mn-lt"/>
                <a:cs typeface="+mn-cs"/>
              </a:rPr>
              <a:t>What else?</a:t>
            </a:r>
          </a:p>
          <a:p>
            <a:pPr lvl="1">
              <a:lnSpc>
                <a:spcPct val="90000"/>
              </a:lnSpc>
              <a:buFont typeface="Wingdings" panose="05000000000000000000" pitchFamily="2" charset="2"/>
              <a:buChar char="Ø"/>
            </a:pPr>
            <a:endParaRPr lang="en-US" sz="2000" dirty="0">
              <a:solidFill>
                <a:schemeClr val="tx1"/>
              </a:solidFill>
              <a:latin typeface="+mn-lt"/>
              <a:cs typeface="+mn-cs"/>
            </a:endParaRPr>
          </a:p>
        </p:txBody>
      </p:sp>
      <p:pic>
        <p:nvPicPr>
          <p:cNvPr id="7" name="Picture Placeholder 6" descr="Path winding through a grassy field">
            <a:extLst>
              <a:ext uri="{FF2B5EF4-FFF2-40B4-BE49-F238E27FC236}">
                <a16:creationId xmlns:a16="http://schemas.microsoft.com/office/drawing/2014/main" id="{DD3E7E0F-2FAB-3F46-A1A1-EC4A18D034A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513" r="10271"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983395142"/>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a5407a-d0da-4b18-a1c8-da0e5c24ba4b">
      <Terms xmlns="http://schemas.microsoft.com/office/infopath/2007/PartnerControls"/>
    </lcf76f155ced4ddcb4097134ff3c332f>
    <TaxCatchAll xmlns="25d83d48-fb20-4537-95a6-325135718581" xsi:nil="true"/>
    <SharedWithUsers xmlns="f07a9cce-7b68-4889-8952-172080e50df7">
      <UserInfo>
        <DisplayName>Oestreich, Elizabeth J.</DisplayName>
        <AccountId>139</AccountId>
        <AccountType/>
      </UserInfo>
      <UserInfo>
        <DisplayName>Anderson, Hannah S.</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170885465C67469032B9FE1B447EA9" ma:contentTypeVersion="17" ma:contentTypeDescription="Create a new document." ma:contentTypeScope="" ma:versionID="68fe11751fab03927f5dd5a5c2a6aff9">
  <xsd:schema xmlns:xsd="http://www.w3.org/2001/XMLSchema" xmlns:xs="http://www.w3.org/2001/XMLSchema" xmlns:p="http://schemas.microsoft.com/office/2006/metadata/properties" xmlns:ns2="f1a5407a-d0da-4b18-a1c8-da0e5c24ba4b" xmlns:ns3="f07a9cce-7b68-4889-8952-172080e50df7" xmlns:ns4="25d83d48-fb20-4537-95a6-325135718581" targetNamespace="http://schemas.microsoft.com/office/2006/metadata/properties" ma:root="true" ma:fieldsID="2da4abe01ece3f6e55363bc73a1a5e50" ns2:_="" ns3:_="" ns4:_="">
    <xsd:import namespace="f1a5407a-d0da-4b18-a1c8-da0e5c24ba4b"/>
    <xsd:import namespace="f07a9cce-7b68-4889-8952-172080e50df7"/>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Location"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5407a-d0da-4b18-a1c8-da0e5c24ba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a9cce-7b68-4889-8952-172080e50d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5d927a2-e546-45a5-ae39-96e351b5aaf8}" ma:internalName="TaxCatchAll" ma:showField="CatchAllData" ma:web="f07a9cce-7b68-4889-8952-172080e50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54E691-768F-4924-94EC-6CF550D88A55}">
  <ds:schemaRefs>
    <ds:schemaRef ds:uri="http://schemas.microsoft.com/sharepoint/v3/contenttype/forms"/>
  </ds:schemaRefs>
</ds:datastoreItem>
</file>

<file path=customXml/itemProps2.xml><?xml version="1.0" encoding="utf-8"?>
<ds:datastoreItem xmlns:ds="http://schemas.openxmlformats.org/officeDocument/2006/customXml" ds:itemID="{B77BCEE4-41A6-4CC3-8CEE-46E282815CA5}">
  <ds:schemaRefs>
    <ds:schemaRef ds:uri="25d83d48-fb20-4537-95a6-325135718581"/>
    <ds:schemaRef ds:uri="f07a9cce-7b68-4889-8952-172080e50df7"/>
    <ds:schemaRef ds:uri="f1a5407a-d0da-4b18-a1c8-da0e5c24ba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851A04-7691-47B4-BFC4-EF3BBD8404E6}">
  <ds:schemaRefs>
    <ds:schemaRef ds:uri="25d83d48-fb20-4537-95a6-325135718581"/>
    <ds:schemaRef ds:uri="f07a9cce-7b68-4889-8952-172080e50df7"/>
    <ds:schemaRef ds:uri="f1a5407a-d0da-4b18-a1c8-da0e5c24ba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228</TotalTime>
  <Words>861</Words>
  <Application>Microsoft Office PowerPoint</Application>
  <PresentationFormat>Widescreen</PresentationFormat>
  <Paragraphs>103</Paragraphs>
  <Slides>10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Segoe UI</vt:lpstr>
      <vt:lpstr>Wingdings</vt:lpstr>
      <vt:lpstr>Office Theme</vt:lpstr>
      <vt:lpstr>PowerPoint Presentation</vt:lpstr>
      <vt:lpstr>Youth exhibiting negative behaviors that are NOT criminal in nature; commonly referred to as “status offenses”.  Previously termed “Unruly” in ND Century Code, with referrals going to the Juvenile Court </vt:lpstr>
      <vt:lpstr>Goals &amp; Roles of CHINS</vt:lpstr>
      <vt:lpstr>PowerPoint Presentation</vt:lpstr>
      <vt:lpstr>HB 1012 Section 16 Division Task Force and Funding</vt:lpstr>
      <vt:lpstr>Diversion Task Force Members </vt:lpstr>
      <vt:lpstr>Diversion Task Force Topics &amp; presentations—to date</vt:lpstr>
      <vt:lpstr>Barriers</vt:lpstr>
      <vt:lpstr>Next Steps</vt:lpstr>
      <vt:lpstr>Diversion Task Force Co-Chairs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Christy, Mary A.</cp:lastModifiedBy>
  <cp:revision>11</cp:revision>
  <cp:lastPrinted>2025-01-28T02:17:35Z</cp:lastPrinted>
  <dcterms:created xsi:type="dcterms:W3CDTF">2022-06-10T13:29:43Z</dcterms:created>
  <dcterms:modified xsi:type="dcterms:W3CDTF">2026-04-09T16:25:45Z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0x01010092170885465C67469032B9FE1B447EA9</vt:lpwstr>
  </property>
  <property fmtid="{D5CDD505-2E9C-101B-9397-08002B2CF9AE}" pid="3" name="MediaServiceImageTags">
    <vt:lpwstr/>
  </property>
</Properties>
</file>