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8" r:id="rId5"/>
    <p:sldId id="291" r:id="rId6"/>
    <p:sldId id="292" r:id="rId7"/>
    <p:sldId id="284" r:id="rId8"/>
    <p:sldId id="293" r:id="rId9"/>
    <p:sldId id="277" r:id="rId10"/>
    <p:sldId id="269" r:id="rId11"/>
    <p:sldId id="288" r:id="rId12"/>
    <p:sldId id="294" r:id="rId13"/>
    <p:sldId id="270" r:id="rId14"/>
    <p:sldId id="287" r:id="rId15"/>
    <p:sldId id="285" r:id="rId16"/>
    <p:sldId id="286" r:id="rId17"/>
    <p:sldId id="295" r:id="rId18"/>
    <p:sldId id="283" r:id="rId19"/>
    <p:sldId id="297" r:id="rId20"/>
    <p:sldId id="296" r:id="rId21"/>
    <p:sldId id="289"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73B38C-855B-963F-C927-0C0D5E9A7D93}" name="Steffl, Heather D." initials="SHD" userId="S::hsteffl@nd.gov::e95f0cca-310f-4bef-8d4d-976a8eb3e3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44" autoAdjust="0"/>
  </p:normalViewPr>
  <p:slideViewPr>
    <p:cSldViewPr snapToGrid="0">
      <p:cViewPr varScale="1">
        <p:scale>
          <a:sx n="90" d="100"/>
          <a:sy n="90" d="100"/>
        </p:scale>
        <p:origin x="13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9CA2DF-7008-448D-A8C4-C99AA852F27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BE1BA41-E21D-4F0A-A473-676D1DBC4ABD}">
      <dgm:prSet/>
      <dgm:spPr/>
      <dgm:t>
        <a:bodyPr/>
        <a:lstStyle/>
        <a:p>
          <a:pPr rtl="0"/>
          <a:r>
            <a:rPr lang="en-US">
              <a:latin typeface="Calibri Light" panose="020F0302020204030204"/>
            </a:rPr>
            <a:t>ND has received three SEA</a:t>
          </a:r>
          <a:r>
            <a:rPr lang="en-US"/>
            <a:t> level grants over 2017-present</a:t>
          </a:r>
        </a:p>
      </dgm:t>
    </dgm:pt>
    <dgm:pt modelId="{89D4198E-5563-402B-ACD2-C0790E8D224E}" type="parTrans" cxnId="{42064225-49FA-4550-B610-906ED9A5D3C7}">
      <dgm:prSet/>
      <dgm:spPr/>
      <dgm:t>
        <a:bodyPr/>
        <a:lstStyle/>
        <a:p>
          <a:endParaRPr lang="en-US"/>
        </a:p>
      </dgm:t>
    </dgm:pt>
    <dgm:pt modelId="{792DB92F-72F7-485E-A5DD-0B4F3D85BF0A}" type="sibTrans" cxnId="{42064225-49FA-4550-B610-906ED9A5D3C7}">
      <dgm:prSet/>
      <dgm:spPr/>
      <dgm:t>
        <a:bodyPr/>
        <a:lstStyle/>
        <a:p>
          <a:endParaRPr lang="en-US"/>
        </a:p>
      </dgm:t>
    </dgm:pt>
    <dgm:pt modelId="{21699861-DDCA-41EA-8ECE-DB166F1B0310}">
      <dgm:prSet/>
      <dgm:spPr/>
      <dgm:t>
        <a:bodyPr/>
        <a:lstStyle/>
        <a:p>
          <a:r>
            <a:rPr lang="en-US"/>
            <a:t>Competitive federal discretionary grant</a:t>
          </a:r>
        </a:p>
      </dgm:t>
    </dgm:pt>
    <dgm:pt modelId="{DC86C066-3A9D-40DF-AA95-E0FA1E36CB57}" type="parTrans" cxnId="{79CACD23-49BD-4A97-A968-A542344A632E}">
      <dgm:prSet/>
      <dgm:spPr/>
      <dgm:t>
        <a:bodyPr/>
        <a:lstStyle/>
        <a:p>
          <a:endParaRPr lang="en-US"/>
        </a:p>
      </dgm:t>
    </dgm:pt>
    <dgm:pt modelId="{4C60182F-51DD-46FC-9DEF-7B24E84CE117}" type="sibTrans" cxnId="{79CACD23-49BD-4A97-A968-A542344A632E}">
      <dgm:prSet/>
      <dgm:spPr/>
      <dgm:t>
        <a:bodyPr/>
        <a:lstStyle/>
        <a:p>
          <a:endParaRPr lang="en-US"/>
        </a:p>
      </dgm:t>
    </dgm:pt>
    <dgm:pt modelId="{BC9044D5-8665-4741-91C5-968063E081D3}">
      <dgm:prSet/>
      <dgm:spPr/>
      <dgm:t>
        <a:bodyPr/>
        <a:lstStyle/>
        <a:p>
          <a:r>
            <a:rPr lang="en-US"/>
            <a:t>Requirement to partner with early childhood education entity in the state</a:t>
          </a:r>
        </a:p>
      </dgm:t>
    </dgm:pt>
    <dgm:pt modelId="{C713DE31-0315-4492-9125-0BB97897D8ED}" type="parTrans" cxnId="{7CEF2EA2-D1D5-4532-A050-66A274030B7A}">
      <dgm:prSet/>
      <dgm:spPr/>
      <dgm:t>
        <a:bodyPr/>
        <a:lstStyle/>
        <a:p>
          <a:endParaRPr lang="en-US"/>
        </a:p>
      </dgm:t>
    </dgm:pt>
    <dgm:pt modelId="{B588A8EF-9A30-47E5-A738-B047C3606995}" type="sibTrans" cxnId="{7CEF2EA2-D1D5-4532-A050-66A274030B7A}">
      <dgm:prSet/>
      <dgm:spPr/>
      <dgm:t>
        <a:bodyPr/>
        <a:lstStyle/>
        <a:p>
          <a:endParaRPr lang="en-US"/>
        </a:p>
      </dgm:t>
    </dgm:pt>
    <dgm:pt modelId="{B4AD4AB4-A364-4AE2-A21D-ED5D0917E285}">
      <dgm:prSet/>
      <dgm:spPr/>
      <dgm:t>
        <a:bodyPr/>
        <a:lstStyle/>
        <a:p>
          <a:r>
            <a:rPr lang="en-US"/>
            <a:t>Focused on oral language and literacy growth &amp; development</a:t>
          </a:r>
        </a:p>
      </dgm:t>
    </dgm:pt>
    <dgm:pt modelId="{C679D72D-B280-4743-BAFC-50E8CFA32BD8}" type="parTrans" cxnId="{CBABFFA3-3D5F-449C-ADAE-35C8254784CA}">
      <dgm:prSet/>
      <dgm:spPr/>
      <dgm:t>
        <a:bodyPr/>
        <a:lstStyle/>
        <a:p>
          <a:endParaRPr lang="en-US"/>
        </a:p>
      </dgm:t>
    </dgm:pt>
    <dgm:pt modelId="{3C558577-F60A-4134-B1D8-BE65A0E35B44}" type="sibTrans" cxnId="{CBABFFA3-3D5F-449C-ADAE-35C8254784CA}">
      <dgm:prSet/>
      <dgm:spPr/>
      <dgm:t>
        <a:bodyPr/>
        <a:lstStyle/>
        <a:p>
          <a:endParaRPr lang="en-US"/>
        </a:p>
      </dgm:t>
    </dgm:pt>
    <dgm:pt modelId="{4762C97B-C79C-46B3-A9BA-F9966796C8B0}" type="pres">
      <dgm:prSet presAssocID="{AD9CA2DF-7008-448D-A8C4-C99AA852F271}" presName="vert0" presStyleCnt="0">
        <dgm:presLayoutVars>
          <dgm:dir/>
          <dgm:animOne val="branch"/>
          <dgm:animLvl val="lvl"/>
        </dgm:presLayoutVars>
      </dgm:prSet>
      <dgm:spPr/>
    </dgm:pt>
    <dgm:pt modelId="{4CF49085-7A5B-47E1-848F-BFD1943139A3}" type="pres">
      <dgm:prSet presAssocID="{4BE1BA41-E21D-4F0A-A473-676D1DBC4ABD}" presName="thickLine" presStyleLbl="alignNode1" presStyleIdx="0" presStyleCnt="4"/>
      <dgm:spPr/>
    </dgm:pt>
    <dgm:pt modelId="{E64E4F49-3437-4F68-9143-05F442095C42}" type="pres">
      <dgm:prSet presAssocID="{4BE1BA41-E21D-4F0A-A473-676D1DBC4ABD}" presName="horz1" presStyleCnt="0"/>
      <dgm:spPr/>
    </dgm:pt>
    <dgm:pt modelId="{1B524B05-99F3-4C0B-A1A2-93E2E3C41B0F}" type="pres">
      <dgm:prSet presAssocID="{4BE1BA41-E21D-4F0A-A473-676D1DBC4ABD}" presName="tx1" presStyleLbl="revTx" presStyleIdx="0" presStyleCnt="4"/>
      <dgm:spPr/>
    </dgm:pt>
    <dgm:pt modelId="{4E7DB35F-F976-4FA9-9A30-A1264C9E4BEA}" type="pres">
      <dgm:prSet presAssocID="{4BE1BA41-E21D-4F0A-A473-676D1DBC4ABD}" presName="vert1" presStyleCnt="0"/>
      <dgm:spPr/>
    </dgm:pt>
    <dgm:pt modelId="{08BE865D-3A8A-40CD-89C5-39C6D61CA7BE}" type="pres">
      <dgm:prSet presAssocID="{21699861-DDCA-41EA-8ECE-DB166F1B0310}" presName="thickLine" presStyleLbl="alignNode1" presStyleIdx="1" presStyleCnt="4"/>
      <dgm:spPr/>
    </dgm:pt>
    <dgm:pt modelId="{3789E2CC-88E5-4BEF-A662-302115E2C4A7}" type="pres">
      <dgm:prSet presAssocID="{21699861-DDCA-41EA-8ECE-DB166F1B0310}" presName="horz1" presStyleCnt="0"/>
      <dgm:spPr/>
    </dgm:pt>
    <dgm:pt modelId="{ACAD7501-C237-4C2C-A6DC-13CE376A204E}" type="pres">
      <dgm:prSet presAssocID="{21699861-DDCA-41EA-8ECE-DB166F1B0310}" presName="tx1" presStyleLbl="revTx" presStyleIdx="1" presStyleCnt="4"/>
      <dgm:spPr/>
    </dgm:pt>
    <dgm:pt modelId="{9B5AE8BD-815E-444D-A820-E88DCEB0AD21}" type="pres">
      <dgm:prSet presAssocID="{21699861-DDCA-41EA-8ECE-DB166F1B0310}" presName="vert1" presStyleCnt="0"/>
      <dgm:spPr/>
    </dgm:pt>
    <dgm:pt modelId="{84DECD7F-2E88-4A98-B7CD-9C3FD772B3C7}" type="pres">
      <dgm:prSet presAssocID="{BC9044D5-8665-4741-91C5-968063E081D3}" presName="thickLine" presStyleLbl="alignNode1" presStyleIdx="2" presStyleCnt="4"/>
      <dgm:spPr/>
    </dgm:pt>
    <dgm:pt modelId="{5C140F64-2800-47C0-A128-1A8771E7C2E9}" type="pres">
      <dgm:prSet presAssocID="{BC9044D5-8665-4741-91C5-968063E081D3}" presName="horz1" presStyleCnt="0"/>
      <dgm:spPr/>
    </dgm:pt>
    <dgm:pt modelId="{5DF3A742-1F15-4225-8C51-565D21B21388}" type="pres">
      <dgm:prSet presAssocID="{BC9044D5-8665-4741-91C5-968063E081D3}" presName="tx1" presStyleLbl="revTx" presStyleIdx="2" presStyleCnt="4"/>
      <dgm:spPr/>
    </dgm:pt>
    <dgm:pt modelId="{2ED991E9-9A73-47A5-889B-B772A836F067}" type="pres">
      <dgm:prSet presAssocID="{BC9044D5-8665-4741-91C5-968063E081D3}" presName="vert1" presStyleCnt="0"/>
      <dgm:spPr/>
    </dgm:pt>
    <dgm:pt modelId="{26E1927A-9755-4145-A5A2-9DA530060624}" type="pres">
      <dgm:prSet presAssocID="{B4AD4AB4-A364-4AE2-A21D-ED5D0917E285}" presName="thickLine" presStyleLbl="alignNode1" presStyleIdx="3" presStyleCnt="4"/>
      <dgm:spPr/>
    </dgm:pt>
    <dgm:pt modelId="{1FD434B2-8398-4E11-ACEB-DA01E43D0F73}" type="pres">
      <dgm:prSet presAssocID="{B4AD4AB4-A364-4AE2-A21D-ED5D0917E285}" presName="horz1" presStyleCnt="0"/>
      <dgm:spPr/>
    </dgm:pt>
    <dgm:pt modelId="{22FE5BE8-2BC5-4638-897A-40788557FF3A}" type="pres">
      <dgm:prSet presAssocID="{B4AD4AB4-A364-4AE2-A21D-ED5D0917E285}" presName="tx1" presStyleLbl="revTx" presStyleIdx="3" presStyleCnt="4"/>
      <dgm:spPr/>
    </dgm:pt>
    <dgm:pt modelId="{D344ABC1-ACEE-44A4-BAA0-5BC4C9242BFB}" type="pres">
      <dgm:prSet presAssocID="{B4AD4AB4-A364-4AE2-A21D-ED5D0917E285}" presName="vert1" presStyleCnt="0"/>
      <dgm:spPr/>
    </dgm:pt>
  </dgm:ptLst>
  <dgm:cxnLst>
    <dgm:cxn modelId="{7BA2670B-DCE8-4D79-B3DE-5EF88CDF60E3}" type="presOf" srcId="{BC9044D5-8665-4741-91C5-968063E081D3}" destId="{5DF3A742-1F15-4225-8C51-565D21B21388}" srcOrd="0" destOrd="0" presId="urn:microsoft.com/office/officeart/2008/layout/LinedList"/>
    <dgm:cxn modelId="{79CACD23-49BD-4A97-A968-A542344A632E}" srcId="{AD9CA2DF-7008-448D-A8C4-C99AA852F271}" destId="{21699861-DDCA-41EA-8ECE-DB166F1B0310}" srcOrd="1" destOrd="0" parTransId="{DC86C066-3A9D-40DF-AA95-E0FA1E36CB57}" sibTransId="{4C60182F-51DD-46FC-9DEF-7B24E84CE117}"/>
    <dgm:cxn modelId="{42064225-49FA-4550-B610-906ED9A5D3C7}" srcId="{AD9CA2DF-7008-448D-A8C4-C99AA852F271}" destId="{4BE1BA41-E21D-4F0A-A473-676D1DBC4ABD}" srcOrd="0" destOrd="0" parTransId="{89D4198E-5563-402B-ACD2-C0790E8D224E}" sibTransId="{792DB92F-72F7-485E-A5DD-0B4F3D85BF0A}"/>
    <dgm:cxn modelId="{30D56F8E-16DD-4D18-8FCE-D51A01E91B6D}" type="presOf" srcId="{B4AD4AB4-A364-4AE2-A21D-ED5D0917E285}" destId="{22FE5BE8-2BC5-4638-897A-40788557FF3A}" srcOrd="0" destOrd="0" presId="urn:microsoft.com/office/officeart/2008/layout/LinedList"/>
    <dgm:cxn modelId="{7CEF2EA2-D1D5-4532-A050-66A274030B7A}" srcId="{AD9CA2DF-7008-448D-A8C4-C99AA852F271}" destId="{BC9044D5-8665-4741-91C5-968063E081D3}" srcOrd="2" destOrd="0" parTransId="{C713DE31-0315-4492-9125-0BB97897D8ED}" sibTransId="{B588A8EF-9A30-47E5-A738-B047C3606995}"/>
    <dgm:cxn modelId="{CBABFFA3-3D5F-449C-ADAE-35C8254784CA}" srcId="{AD9CA2DF-7008-448D-A8C4-C99AA852F271}" destId="{B4AD4AB4-A364-4AE2-A21D-ED5D0917E285}" srcOrd="3" destOrd="0" parTransId="{C679D72D-B280-4743-BAFC-50E8CFA32BD8}" sibTransId="{3C558577-F60A-4134-B1D8-BE65A0E35B44}"/>
    <dgm:cxn modelId="{C7BABCD9-1190-4226-97A4-8E303AF056FA}" type="presOf" srcId="{4BE1BA41-E21D-4F0A-A473-676D1DBC4ABD}" destId="{1B524B05-99F3-4C0B-A1A2-93E2E3C41B0F}" srcOrd="0" destOrd="0" presId="urn:microsoft.com/office/officeart/2008/layout/LinedList"/>
    <dgm:cxn modelId="{015839ED-FF45-456A-BF36-431B8D4AEA06}" type="presOf" srcId="{AD9CA2DF-7008-448D-A8C4-C99AA852F271}" destId="{4762C97B-C79C-46B3-A9BA-F9966796C8B0}" srcOrd="0" destOrd="0" presId="urn:microsoft.com/office/officeart/2008/layout/LinedList"/>
    <dgm:cxn modelId="{D569C0F9-2736-4972-A649-A7393E9D770E}" type="presOf" srcId="{21699861-DDCA-41EA-8ECE-DB166F1B0310}" destId="{ACAD7501-C237-4C2C-A6DC-13CE376A204E}" srcOrd="0" destOrd="0" presId="urn:microsoft.com/office/officeart/2008/layout/LinedList"/>
    <dgm:cxn modelId="{F55E1501-1F7F-4658-AC27-822F24E0FCDD}" type="presParOf" srcId="{4762C97B-C79C-46B3-A9BA-F9966796C8B0}" destId="{4CF49085-7A5B-47E1-848F-BFD1943139A3}" srcOrd="0" destOrd="0" presId="urn:microsoft.com/office/officeart/2008/layout/LinedList"/>
    <dgm:cxn modelId="{D1D4CFBE-1E41-4119-98CF-3D6B7BCD707E}" type="presParOf" srcId="{4762C97B-C79C-46B3-A9BA-F9966796C8B0}" destId="{E64E4F49-3437-4F68-9143-05F442095C42}" srcOrd="1" destOrd="0" presId="urn:microsoft.com/office/officeart/2008/layout/LinedList"/>
    <dgm:cxn modelId="{9273D89B-8D1A-471E-9467-E01DF0E17775}" type="presParOf" srcId="{E64E4F49-3437-4F68-9143-05F442095C42}" destId="{1B524B05-99F3-4C0B-A1A2-93E2E3C41B0F}" srcOrd="0" destOrd="0" presId="urn:microsoft.com/office/officeart/2008/layout/LinedList"/>
    <dgm:cxn modelId="{0651DFF1-F523-4830-BFA4-D1963BA5135E}" type="presParOf" srcId="{E64E4F49-3437-4F68-9143-05F442095C42}" destId="{4E7DB35F-F976-4FA9-9A30-A1264C9E4BEA}" srcOrd="1" destOrd="0" presId="urn:microsoft.com/office/officeart/2008/layout/LinedList"/>
    <dgm:cxn modelId="{3E4D3C99-C0E2-4E4F-89FF-D739D4A93CD0}" type="presParOf" srcId="{4762C97B-C79C-46B3-A9BA-F9966796C8B0}" destId="{08BE865D-3A8A-40CD-89C5-39C6D61CA7BE}" srcOrd="2" destOrd="0" presId="urn:microsoft.com/office/officeart/2008/layout/LinedList"/>
    <dgm:cxn modelId="{320BAE40-4283-4780-BD37-89C895EF6E3D}" type="presParOf" srcId="{4762C97B-C79C-46B3-A9BA-F9966796C8B0}" destId="{3789E2CC-88E5-4BEF-A662-302115E2C4A7}" srcOrd="3" destOrd="0" presId="urn:microsoft.com/office/officeart/2008/layout/LinedList"/>
    <dgm:cxn modelId="{4A06B42C-8FDE-4D18-8DE3-CD42F8C6F171}" type="presParOf" srcId="{3789E2CC-88E5-4BEF-A662-302115E2C4A7}" destId="{ACAD7501-C237-4C2C-A6DC-13CE376A204E}" srcOrd="0" destOrd="0" presId="urn:microsoft.com/office/officeart/2008/layout/LinedList"/>
    <dgm:cxn modelId="{1B0E5DDE-4310-459F-BA3B-BEEF6B3E2649}" type="presParOf" srcId="{3789E2CC-88E5-4BEF-A662-302115E2C4A7}" destId="{9B5AE8BD-815E-444D-A820-E88DCEB0AD21}" srcOrd="1" destOrd="0" presId="urn:microsoft.com/office/officeart/2008/layout/LinedList"/>
    <dgm:cxn modelId="{9E4650E7-7D12-40FB-8119-B32C839E4EC4}" type="presParOf" srcId="{4762C97B-C79C-46B3-A9BA-F9966796C8B0}" destId="{84DECD7F-2E88-4A98-B7CD-9C3FD772B3C7}" srcOrd="4" destOrd="0" presId="urn:microsoft.com/office/officeart/2008/layout/LinedList"/>
    <dgm:cxn modelId="{8430896F-0316-42E9-A4A4-405043533250}" type="presParOf" srcId="{4762C97B-C79C-46B3-A9BA-F9966796C8B0}" destId="{5C140F64-2800-47C0-A128-1A8771E7C2E9}" srcOrd="5" destOrd="0" presId="urn:microsoft.com/office/officeart/2008/layout/LinedList"/>
    <dgm:cxn modelId="{EE7C1AD9-95D5-4D21-BFE4-209CFD168103}" type="presParOf" srcId="{5C140F64-2800-47C0-A128-1A8771E7C2E9}" destId="{5DF3A742-1F15-4225-8C51-565D21B21388}" srcOrd="0" destOrd="0" presId="urn:microsoft.com/office/officeart/2008/layout/LinedList"/>
    <dgm:cxn modelId="{1F4162B0-DCB2-4850-A1CB-A078C9E0DD9D}" type="presParOf" srcId="{5C140F64-2800-47C0-A128-1A8771E7C2E9}" destId="{2ED991E9-9A73-47A5-889B-B772A836F067}" srcOrd="1" destOrd="0" presId="urn:microsoft.com/office/officeart/2008/layout/LinedList"/>
    <dgm:cxn modelId="{E8FBA2DF-01EC-40A9-B284-3B0776506200}" type="presParOf" srcId="{4762C97B-C79C-46B3-A9BA-F9966796C8B0}" destId="{26E1927A-9755-4145-A5A2-9DA530060624}" srcOrd="6" destOrd="0" presId="urn:microsoft.com/office/officeart/2008/layout/LinedList"/>
    <dgm:cxn modelId="{D2868C26-00B6-4451-9BAA-A8DA21F14C70}" type="presParOf" srcId="{4762C97B-C79C-46B3-A9BA-F9966796C8B0}" destId="{1FD434B2-8398-4E11-ACEB-DA01E43D0F73}" srcOrd="7" destOrd="0" presId="urn:microsoft.com/office/officeart/2008/layout/LinedList"/>
    <dgm:cxn modelId="{182C2CBA-80D5-4290-94BA-51D6D109ABB9}" type="presParOf" srcId="{1FD434B2-8398-4E11-ACEB-DA01E43D0F73}" destId="{22FE5BE8-2BC5-4638-897A-40788557FF3A}" srcOrd="0" destOrd="0" presId="urn:microsoft.com/office/officeart/2008/layout/LinedList"/>
    <dgm:cxn modelId="{3BF4B026-963C-4A7F-BDF1-038C767CE843}" type="presParOf" srcId="{1FD434B2-8398-4E11-ACEB-DA01E43D0F73}" destId="{D344ABC1-ACEE-44A4-BAA0-5BC4C9242BF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49085-7A5B-47E1-848F-BFD1943139A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524B05-99F3-4C0B-A1A2-93E2E3C41B0F}">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a:latin typeface="Calibri Light" panose="020F0302020204030204"/>
            </a:rPr>
            <a:t>ND has received three SEA</a:t>
          </a:r>
          <a:r>
            <a:rPr lang="en-US" sz="3300" kern="1200"/>
            <a:t> level grants over 2017-present</a:t>
          </a:r>
        </a:p>
      </dsp:txBody>
      <dsp:txXfrm>
        <a:off x="0" y="0"/>
        <a:ext cx="6900512" cy="1384035"/>
      </dsp:txXfrm>
    </dsp:sp>
    <dsp:sp modelId="{08BE865D-3A8A-40CD-89C5-39C6D61CA7BE}">
      <dsp:nvSpPr>
        <dsp:cNvPr id="0" name=""/>
        <dsp:cNvSpPr/>
      </dsp:nvSpPr>
      <dsp:spPr>
        <a:xfrm>
          <a:off x="0" y="1384035"/>
          <a:ext cx="6900512" cy="0"/>
        </a:xfrm>
        <a:prstGeom prst="line">
          <a:avLst/>
        </a:prstGeom>
        <a:solidFill>
          <a:schemeClr val="accent2">
            <a:hueOff val="-3692610"/>
            <a:satOff val="-9271"/>
            <a:lumOff val="4771"/>
            <a:alphaOff val="0"/>
          </a:schemeClr>
        </a:solidFill>
        <a:ln w="12700" cap="flat" cmpd="sng" algn="ctr">
          <a:solidFill>
            <a:schemeClr val="accent2">
              <a:hueOff val="-3692610"/>
              <a:satOff val="-9271"/>
              <a:lumOff val="47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D7501-C237-4C2C-A6DC-13CE376A204E}">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Competitive federal discretionary grant</a:t>
          </a:r>
        </a:p>
      </dsp:txBody>
      <dsp:txXfrm>
        <a:off x="0" y="1384035"/>
        <a:ext cx="6900512" cy="1384035"/>
      </dsp:txXfrm>
    </dsp:sp>
    <dsp:sp modelId="{84DECD7F-2E88-4A98-B7CD-9C3FD772B3C7}">
      <dsp:nvSpPr>
        <dsp:cNvPr id="0" name=""/>
        <dsp:cNvSpPr/>
      </dsp:nvSpPr>
      <dsp:spPr>
        <a:xfrm>
          <a:off x="0" y="2768070"/>
          <a:ext cx="6900512" cy="0"/>
        </a:xfrm>
        <a:prstGeom prst="line">
          <a:avLst/>
        </a:prstGeom>
        <a:solidFill>
          <a:schemeClr val="accent2">
            <a:hueOff val="-7385219"/>
            <a:satOff val="-18542"/>
            <a:lumOff val="9543"/>
            <a:alphaOff val="0"/>
          </a:schemeClr>
        </a:solidFill>
        <a:ln w="12700" cap="flat" cmpd="sng" algn="ctr">
          <a:solidFill>
            <a:schemeClr val="accent2">
              <a:hueOff val="-7385219"/>
              <a:satOff val="-18542"/>
              <a:lumOff val="95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F3A742-1F15-4225-8C51-565D21B21388}">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Requirement to partner with early childhood education entity in the state</a:t>
          </a:r>
        </a:p>
      </dsp:txBody>
      <dsp:txXfrm>
        <a:off x="0" y="2768070"/>
        <a:ext cx="6900512" cy="1384035"/>
      </dsp:txXfrm>
    </dsp:sp>
    <dsp:sp modelId="{26E1927A-9755-4145-A5A2-9DA530060624}">
      <dsp:nvSpPr>
        <dsp:cNvPr id="0" name=""/>
        <dsp:cNvSpPr/>
      </dsp:nvSpPr>
      <dsp:spPr>
        <a:xfrm>
          <a:off x="0" y="4152105"/>
          <a:ext cx="6900512" cy="0"/>
        </a:xfrm>
        <a:prstGeom prst="line">
          <a:avLst/>
        </a:prstGeom>
        <a:solidFill>
          <a:schemeClr val="accent2">
            <a:hueOff val="-11077829"/>
            <a:satOff val="-27813"/>
            <a:lumOff val="14314"/>
            <a:alphaOff val="0"/>
          </a:schemeClr>
        </a:solidFill>
        <a:ln w="12700" cap="flat" cmpd="sng" algn="ctr">
          <a:solidFill>
            <a:schemeClr val="accent2">
              <a:hueOff val="-11077829"/>
              <a:satOff val="-27813"/>
              <a:lumOff val="1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E5BE8-2BC5-4638-897A-40788557FF3A}">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Focused on oral language and literacy growth &amp; development</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64752-84DD-48FC-A439-348899EF1C72}"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5322C-B903-4767-B818-0C3AFB9D3A2A}" type="slidenum">
              <a:rPr lang="en-US" smtClean="0"/>
              <a:t>‹#›</a:t>
            </a:fld>
            <a:endParaRPr lang="en-US"/>
          </a:p>
        </p:txBody>
      </p:sp>
    </p:spTree>
    <p:extLst>
      <p:ext uri="{BB962C8B-B14F-4D97-AF65-F5344CB8AC3E}">
        <p14:creationId xmlns:p14="http://schemas.microsoft.com/office/powerpoint/2010/main" val="4277087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Administration for Children and Families at the US Department of Health and Human Services jointly with the U.S. Department of Education solicited applications for Preschool Development Grant Birth - Five. ND was awarded $2.6M for the planning grant and $20M for renewal.</a:t>
            </a:r>
          </a:p>
          <a:p>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Our Part B and Part C teams worked closely together to develop new guides and training for professionals and parents to support transitions for early intervention and early childhood special education which includes policies and procedures. We also included mini grants to LEA’s around transition from pre-K to kindergarten.</a:t>
            </a:r>
          </a:p>
        </p:txBody>
      </p:sp>
      <p:sp>
        <p:nvSpPr>
          <p:cNvPr id="4" name="Slide Number Placeholder 3"/>
          <p:cNvSpPr>
            <a:spLocks noGrp="1"/>
          </p:cNvSpPr>
          <p:nvPr>
            <p:ph type="sldNum" sz="quarter" idx="5"/>
          </p:nvPr>
        </p:nvSpPr>
        <p:spPr/>
        <p:txBody>
          <a:bodyPr/>
          <a:lstStyle/>
          <a:p>
            <a:fld id="{0CD5322C-B903-4767-B818-0C3AFB9D3A2A}" type="slidenum">
              <a:rPr lang="en-US" smtClean="0"/>
              <a:t>6</a:t>
            </a:fld>
            <a:endParaRPr lang="en-US"/>
          </a:p>
        </p:txBody>
      </p:sp>
    </p:spTree>
    <p:extLst>
      <p:ext uri="{BB962C8B-B14F-4D97-AF65-F5344CB8AC3E}">
        <p14:creationId xmlns:p14="http://schemas.microsoft.com/office/powerpoint/2010/main" val="2299422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PDG funds to contract with national Pyramid Model consortium over 2 years $50,000</a:t>
            </a:r>
          </a:p>
          <a:p>
            <a:r>
              <a:rPr lang="en-US" err="1"/>
              <a:t>MaSU</a:t>
            </a:r>
            <a:r>
              <a:rPr lang="en-US"/>
              <a:t> $264,000</a:t>
            </a:r>
          </a:p>
        </p:txBody>
      </p:sp>
      <p:sp>
        <p:nvSpPr>
          <p:cNvPr id="4" name="Slide Number Placeholder 3"/>
          <p:cNvSpPr>
            <a:spLocks noGrp="1"/>
          </p:cNvSpPr>
          <p:nvPr>
            <p:ph type="sldNum" sz="quarter" idx="5"/>
          </p:nvPr>
        </p:nvSpPr>
        <p:spPr/>
        <p:txBody>
          <a:bodyPr/>
          <a:lstStyle/>
          <a:p>
            <a:fld id="{0CD5322C-B903-4767-B818-0C3AFB9D3A2A}" type="slidenum">
              <a:rPr lang="en-US" smtClean="0"/>
              <a:t>15</a:t>
            </a:fld>
            <a:endParaRPr lang="en-US"/>
          </a:p>
        </p:txBody>
      </p:sp>
    </p:spTree>
    <p:extLst>
      <p:ext uri="{BB962C8B-B14F-4D97-AF65-F5344CB8AC3E}">
        <p14:creationId xmlns:p14="http://schemas.microsoft.com/office/powerpoint/2010/main" val="390844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E055-CE8E-59DC-2CF2-BE28C5907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20730-6AA7-58E1-A1D0-E38039EC0B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2F103F-1CE0-BD85-B570-A154C41F1A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22A37E-F993-BF73-2880-50DEA093A753}"/>
              </a:ext>
            </a:extLst>
          </p:cNvPr>
          <p:cNvSpPr>
            <a:spLocks noGrp="1"/>
          </p:cNvSpPr>
          <p:nvPr>
            <p:ph type="sldNum" sz="quarter" idx="5"/>
          </p:nvPr>
        </p:nvSpPr>
        <p:spPr/>
        <p:txBody>
          <a:bodyPr/>
          <a:lstStyle/>
          <a:p>
            <a:fld id="{0CD5322C-B903-4767-B818-0C3AFB9D3A2A}" type="slidenum">
              <a:rPr lang="en-US" smtClean="0"/>
              <a:t>16</a:t>
            </a:fld>
            <a:endParaRPr lang="en-US"/>
          </a:p>
        </p:txBody>
      </p:sp>
    </p:spTree>
    <p:extLst>
      <p:ext uri="{BB962C8B-B14F-4D97-AF65-F5344CB8AC3E}">
        <p14:creationId xmlns:p14="http://schemas.microsoft.com/office/powerpoint/2010/main" val="170164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0A18A-93AF-249D-A064-484CF0FA5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CA3C2-1179-329C-DF60-04825FE118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674F7A-7E55-E5EA-5D34-15DABE6688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EDE2D3-ADA9-A42A-63C9-5D65D758296B}"/>
              </a:ext>
            </a:extLst>
          </p:cNvPr>
          <p:cNvSpPr>
            <a:spLocks noGrp="1"/>
          </p:cNvSpPr>
          <p:nvPr>
            <p:ph type="sldNum" sz="quarter" idx="5"/>
          </p:nvPr>
        </p:nvSpPr>
        <p:spPr/>
        <p:txBody>
          <a:bodyPr/>
          <a:lstStyle/>
          <a:p>
            <a:fld id="{0CD5322C-B903-4767-B818-0C3AFB9D3A2A}" type="slidenum">
              <a:rPr lang="en-US" smtClean="0"/>
              <a:t>17</a:t>
            </a:fld>
            <a:endParaRPr lang="en-US"/>
          </a:p>
        </p:txBody>
      </p:sp>
    </p:spTree>
    <p:extLst>
      <p:ext uri="{BB962C8B-B14F-4D97-AF65-F5344CB8AC3E}">
        <p14:creationId xmlns:p14="http://schemas.microsoft.com/office/powerpoint/2010/main" val="350215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84D72-3E1F-66AF-2513-B814A6630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CAC24-118A-BD6E-7F90-E3EA1D46B3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DFB6CB-0107-9E03-096A-18B96101CD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99A786-04EE-CBE5-E1A3-5B271AC9B752}"/>
              </a:ext>
            </a:extLst>
          </p:cNvPr>
          <p:cNvSpPr>
            <a:spLocks noGrp="1"/>
          </p:cNvSpPr>
          <p:nvPr>
            <p:ph type="sldNum" sz="quarter" idx="5"/>
          </p:nvPr>
        </p:nvSpPr>
        <p:spPr/>
        <p:txBody>
          <a:bodyPr/>
          <a:lstStyle/>
          <a:p>
            <a:fld id="{0CD5322C-B903-4767-B818-0C3AFB9D3A2A}" type="slidenum">
              <a:rPr lang="en-US" smtClean="0"/>
              <a:t>18</a:t>
            </a:fld>
            <a:endParaRPr lang="en-US"/>
          </a:p>
        </p:txBody>
      </p:sp>
    </p:spTree>
    <p:extLst>
      <p:ext uri="{BB962C8B-B14F-4D97-AF65-F5344CB8AC3E}">
        <p14:creationId xmlns:p14="http://schemas.microsoft.com/office/powerpoint/2010/main" val="239033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Superintendent Baesler asked us to apply for a Kindergarten Sturdy Bridge opportunity. ND was accepted and part of a Kindergarten Sturdy Bridge Learning Community, a multi-state collaborative effort focused on strengthening the transition from early childhood settings into kindergarten and the early elementary grades. The initiative emphasized creating developmentally appropriate, aligned systems so children experience continuity in learning and relationships as they enter formal schooling.  </a:t>
            </a:r>
            <a:endParaRPr lang="en-US" dirty="0"/>
          </a:p>
        </p:txBody>
      </p:sp>
      <p:sp>
        <p:nvSpPr>
          <p:cNvPr id="4" name="Slide Number Placeholder 3"/>
          <p:cNvSpPr>
            <a:spLocks noGrp="1"/>
          </p:cNvSpPr>
          <p:nvPr>
            <p:ph type="sldNum" sz="quarter" idx="5"/>
          </p:nvPr>
        </p:nvSpPr>
        <p:spPr/>
        <p:txBody>
          <a:bodyPr/>
          <a:lstStyle/>
          <a:p>
            <a:fld id="{0CD5322C-B903-4767-B818-0C3AFB9D3A2A}" type="slidenum">
              <a:rPr lang="en-US" smtClean="0"/>
              <a:t>7</a:t>
            </a:fld>
            <a:endParaRPr lang="en-US"/>
          </a:p>
        </p:txBody>
      </p:sp>
    </p:spTree>
    <p:extLst>
      <p:ext uri="{BB962C8B-B14F-4D97-AF65-F5344CB8AC3E}">
        <p14:creationId xmlns:p14="http://schemas.microsoft.com/office/powerpoint/2010/main" val="58094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Kindergarten Sturdy Bridget team included a local education agency which in turn had to develop a local team to study and pilot sturdy bridge strategies. So, Jill participated in the state team community of practice and along with her local team they participated in a community of practice specific to the LEA partners from each state team. </a:t>
            </a:r>
          </a:p>
          <a:p>
            <a:endParaRPr lang="en-US"/>
          </a:p>
        </p:txBody>
      </p:sp>
      <p:sp>
        <p:nvSpPr>
          <p:cNvPr id="4" name="Slide Number Placeholder 3"/>
          <p:cNvSpPr>
            <a:spLocks noGrp="1"/>
          </p:cNvSpPr>
          <p:nvPr>
            <p:ph type="sldNum" sz="quarter" idx="5"/>
          </p:nvPr>
        </p:nvSpPr>
        <p:spPr/>
        <p:txBody>
          <a:bodyPr/>
          <a:lstStyle/>
          <a:p>
            <a:fld id="{0CD5322C-B903-4767-B818-0C3AFB9D3A2A}" type="slidenum">
              <a:rPr lang="en-US" smtClean="0"/>
              <a:t>8</a:t>
            </a:fld>
            <a:endParaRPr lang="en-US"/>
          </a:p>
        </p:txBody>
      </p:sp>
    </p:spTree>
    <p:extLst>
      <p:ext uri="{BB962C8B-B14F-4D97-AF65-F5344CB8AC3E}">
        <p14:creationId xmlns:p14="http://schemas.microsoft.com/office/powerpoint/2010/main" val="70916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CD5322C-B903-4767-B818-0C3AFB9D3A2A}" type="slidenum">
              <a:rPr lang="en-US" smtClean="0"/>
              <a:t>9</a:t>
            </a:fld>
            <a:endParaRPr lang="en-US"/>
          </a:p>
        </p:txBody>
      </p:sp>
    </p:spTree>
    <p:extLst>
      <p:ext uri="{BB962C8B-B14F-4D97-AF65-F5344CB8AC3E}">
        <p14:creationId xmlns:p14="http://schemas.microsoft.com/office/powerpoint/2010/main" val="162109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 aligned Sturdy Bridge learning with our goal of supporting smooth transitions with planning tools and technical assistance for school districts developing comprehensive kindergarten transition plans. This included mini-grants and a resource to help cross sector teams in planning.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We supported twelve school districts with one-time grants of up to $10,000 to design and implement local kindergarten transition plans that support children and families in the year prior to kindergarten entry.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These funds allowed districts to develop community-specific transition strategies, including professional development for educators, family engagement activities, collaboration with early childhood partners, and the creation of welcoming transition experiences that help children feel prepared for school. Data collection is underway.</a:t>
            </a:r>
          </a:p>
          <a:p>
            <a:pPr rtl="0" fontAlgn="base"/>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CD5322C-B903-4767-B818-0C3AFB9D3A2A}" type="slidenum">
              <a:rPr lang="en-US" smtClean="0"/>
              <a:t>10</a:t>
            </a:fld>
            <a:endParaRPr lang="en-US"/>
          </a:p>
        </p:txBody>
      </p:sp>
    </p:spTree>
    <p:extLst>
      <p:ext uri="{BB962C8B-B14F-4D97-AF65-F5344CB8AC3E}">
        <p14:creationId xmlns:p14="http://schemas.microsoft.com/office/powerpoint/2010/main" val="22068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is the planning tool that was created to support local collaborations between early childhood programs, school districts, community partners, and service agencies to improve school readiness outcomes for children and families. </a:t>
            </a:r>
          </a:p>
          <a:p>
            <a:endParaRPr lang="en-US" dirty="0"/>
          </a:p>
          <a:p>
            <a:r>
              <a:rPr lang="en-US" dirty="0"/>
              <a:t>This guide is ADA compliant. Both print-ready and digital versions were created by Agency MABU, the same vendor that created the Legendary Learners book. 1000 copies have been printed. Project total $23,400.</a:t>
            </a:r>
          </a:p>
          <a:p>
            <a:endParaRPr lang="en-US" dirty="0"/>
          </a:p>
          <a:p>
            <a:r>
              <a:rPr lang="en-US" dirty="0"/>
              <a:t>The digital version was shared with the Kindergarten Transition Grant community of practice. Additional distribution plans include distributing copies to the head start grantees, presenting at a western REA event and the Back-to-School drill down this fall. Placed on</a:t>
            </a:r>
          </a:p>
        </p:txBody>
      </p:sp>
      <p:sp>
        <p:nvSpPr>
          <p:cNvPr id="4" name="Slide Number Placeholder 3"/>
          <p:cNvSpPr>
            <a:spLocks noGrp="1"/>
          </p:cNvSpPr>
          <p:nvPr>
            <p:ph type="sldNum" sz="quarter" idx="5"/>
          </p:nvPr>
        </p:nvSpPr>
        <p:spPr/>
        <p:txBody>
          <a:bodyPr/>
          <a:lstStyle/>
          <a:p>
            <a:fld id="{0CD5322C-B903-4767-B818-0C3AFB9D3A2A}" type="slidenum">
              <a:rPr lang="en-US" smtClean="0"/>
              <a:t>11</a:t>
            </a:fld>
            <a:endParaRPr lang="en-US"/>
          </a:p>
        </p:txBody>
      </p:sp>
    </p:spTree>
    <p:extLst>
      <p:ext uri="{BB962C8B-B14F-4D97-AF65-F5344CB8AC3E}">
        <p14:creationId xmlns:p14="http://schemas.microsoft.com/office/powerpoint/2010/main" val="282205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addition to the guide, this webpage was created to store resources and information to help prepare early learners for school. Currently this this page is only publicized through a QR code in the school readiness guide. </a:t>
            </a:r>
          </a:p>
          <a:p>
            <a:endParaRPr lang="en-US" dirty="0"/>
          </a:p>
          <a:p>
            <a:r>
              <a:rPr lang="en-US" dirty="0"/>
              <a:t>There are lots of options – </a:t>
            </a:r>
          </a:p>
          <a:p>
            <a:pPr marL="171450" indent="-171450">
              <a:buFont typeface="Arial" panose="020B0604020202020204" pitchFamily="34" charset="0"/>
              <a:buChar char="•"/>
            </a:pPr>
            <a:r>
              <a:rPr lang="en-US" dirty="0"/>
              <a:t>We can update the QR code to point to a new webpage with the content so those with the QR code still have access to the resources</a:t>
            </a:r>
          </a:p>
          <a:p>
            <a:pPr marL="171450" indent="-171450">
              <a:buFont typeface="Arial" panose="020B0604020202020204" pitchFamily="34" charset="0"/>
              <a:buChar char="•"/>
            </a:pPr>
            <a:r>
              <a:rPr lang="en-US" dirty="0"/>
              <a:t>We could provide broader access to the webpage. The Children’s Cabinet could announce the launch of HHS’s new School Readiness webpage as resources for early childhood programs, school districts, community partners, and service agencies as well as families to support successful transitions to school.</a:t>
            </a:r>
          </a:p>
          <a:p>
            <a:pPr marL="171450" indent="-171450">
              <a:buFont typeface="Arial" panose="020B0604020202020204" pitchFamily="34" charset="0"/>
              <a:buChar char="•"/>
            </a:pPr>
            <a:r>
              <a:rPr lang="en-US" dirty="0"/>
              <a:t>There is opportunity for growth -Additional tools and resources could added to this page or this page could point to another with more information and resources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D5322C-B903-4767-B818-0C3AFB9D3A2A}" type="slidenum">
              <a:rPr lang="en-US" smtClean="0"/>
              <a:t>12</a:t>
            </a:fld>
            <a:endParaRPr lang="en-US"/>
          </a:p>
        </p:txBody>
      </p:sp>
    </p:spTree>
    <p:extLst>
      <p:ext uri="{BB962C8B-B14F-4D97-AF65-F5344CB8AC3E}">
        <p14:creationId xmlns:p14="http://schemas.microsoft.com/office/powerpoint/2010/main" val="8102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a:p>
            <a:r>
              <a:rPr lang="en-US" dirty="0"/>
              <a:t> PDG funding $242,000 was used to develop early childhood content for Parents Lead. One of the deliverables included the development of a podcast series, the first episodes were live in late 2025</a:t>
            </a:r>
          </a:p>
        </p:txBody>
      </p:sp>
      <p:sp>
        <p:nvSpPr>
          <p:cNvPr id="4" name="Slide Number Placeholder 3"/>
          <p:cNvSpPr>
            <a:spLocks noGrp="1"/>
          </p:cNvSpPr>
          <p:nvPr>
            <p:ph type="sldNum" sz="quarter" idx="5"/>
          </p:nvPr>
        </p:nvSpPr>
        <p:spPr/>
        <p:txBody>
          <a:bodyPr/>
          <a:lstStyle/>
          <a:p>
            <a:fld id="{0CD5322C-B903-4767-B818-0C3AFB9D3A2A}" type="slidenum">
              <a:rPr lang="en-US" smtClean="0"/>
              <a:t>13</a:t>
            </a:fld>
            <a:endParaRPr lang="en-US"/>
          </a:p>
        </p:txBody>
      </p:sp>
    </p:spTree>
    <p:extLst>
      <p:ext uri="{BB962C8B-B14F-4D97-AF65-F5344CB8AC3E}">
        <p14:creationId xmlns:p14="http://schemas.microsoft.com/office/powerpoint/2010/main" val="10339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FD946-E290-7D96-7584-7CC68E7C7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57569-EBAE-8F70-57E0-B820DA2791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C5F39A-3C5E-FC3B-7278-6897832B687A}"/>
              </a:ext>
            </a:extLst>
          </p:cNvPr>
          <p:cNvSpPr>
            <a:spLocks noGrp="1"/>
          </p:cNvSpPr>
          <p:nvPr>
            <p:ph type="body" idx="1"/>
          </p:nvPr>
        </p:nvSpPr>
        <p:spPr/>
        <p:txBody>
          <a:bodyPr/>
          <a:lstStyle/>
          <a:p>
            <a:r>
              <a:rPr lang="en-US"/>
              <a:t>There are a number of high priority trainings that support school readiness. </a:t>
            </a:r>
          </a:p>
          <a:p>
            <a:endParaRPr lang="en-US"/>
          </a:p>
          <a:p>
            <a:r>
              <a:rPr lang="en-US"/>
              <a:t>State general fund – executive base budget - $300 for completion of eligible training; </a:t>
            </a:r>
          </a:p>
        </p:txBody>
      </p:sp>
      <p:sp>
        <p:nvSpPr>
          <p:cNvPr id="4" name="Slide Number Placeholder 3">
            <a:extLst>
              <a:ext uri="{FF2B5EF4-FFF2-40B4-BE49-F238E27FC236}">
                <a16:creationId xmlns:a16="http://schemas.microsoft.com/office/drawing/2014/main" id="{DC40DDC6-240C-90DD-38A9-D31B8DEF4DEA}"/>
              </a:ext>
            </a:extLst>
          </p:cNvPr>
          <p:cNvSpPr>
            <a:spLocks noGrp="1"/>
          </p:cNvSpPr>
          <p:nvPr>
            <p:ph type="sldNum" sz="quarter" idx="5"/>
          </p:nvPr>
        </p:nvSpPr>
        <p:spPr/>
        <p:txBody>
          <a:bodyPr/>
          <a:lstStyle/>
          <a:p>
            <a:fld id="{0CD5322C-B903-4767-B818-0C3AFB9D3A2A}" type="slidenum">
              <a:rPr lang="en-US" smtClean="0"/>
              <a:t>14</a:t>
            </a:fld>
            <a:endParaRPr lang="en-US"/>
          </a:p>
        </p:txBody>
      </p:sp>
    </p:spTree>
    <p:extLst>
      <p:ext uri="{BB962C8B-B14F-4D97-AF65-F5344CB8AC3E}">
        <p14:creationId xmlns:p14="http://schemas.microsoft.com/office/powerpoint/2010/main" val="2768654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9117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39264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95812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886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18846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17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70674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22581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67293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32052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44368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7297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067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28284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8643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8364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1537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01448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61748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4/13/2026</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4462155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64" r:id="rId5"/>
    <p:sldLayoutId id="2147483665" r:id="rId6"/>
    <p:sldLayoutId id="2147483663" r:id="rId7"/>
    <p:sldLayoutId id="2147483666" r:id="rId8"/>
    <p:sldLayoutId id="2147483667" r:id="rId9"/>
    <p:sldLayoutId id="2147483651" r:id="rId10"/>
    <p:sldLayoutId id="2147483652" r:id="rId11"/>
    <p:sldLayoutId id="2147483653" r:id="rId12"/>
    <p:sldLayoutId id="2147483659" r:id="rId13"/>
    <p:sldLayoutId id="2147483660" r:id="rId14"/>
    <p:sldLayoutId id="2147483654" r:id="rId15"/>
    <p:sldLayoutId id="2147483655" r:id="rId16"/>
    <p:sldLayoutId id="2147483662" r:id="rId17"/>
    <p:sldLayoutId id="2147483661" r:id="rId18"/>
    <p:sldLayoutId id="2147483656" r:id="rId19"/>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hyperlink" Target="https://www.hhs.nd.gov/cfs/early-childhood-services/familyandschoolengagement/school-readiness"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157427" y="5012408"/>
            <a:ext cx="6954235" cy="709249"/>
          </a:xfrm>
        </p:spPr>
        <p:txBody>
          <a:bodyPr/>
          <a:lstStyle/>
          <a:p>
            <a:r>
              <a:rPr lang="en-US">
                <a:solidFill>
                  <a:schemeClr val="accent2"/>
                </a:solidFill>
              </a:rPr>
              <a:t>School Readiness</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a:xfrm>
            <a:off x="157427" y="5721657"/>
            <a:ext cx="6954235" cy="970616"/>
          </a:xfrm>
        </p:spPr>
        <p:txBody>
          <a:bodyPr>
            <a:normAutofit/>
          </a:bodyPr>
          <a:lstStyle/>
          <a:p>
            <a:r>
              <a:rPr lang="en-US" sz="2000"/>
              <a:t>Early Childhood Subcommittee </a:t>
            </a:r>
          </a:p>
          <a:p>
            <a:r>
              <a:rPr lang="en-US" sz="2000"/>
              <a:t>April 2026</a:t>
            </a:r>
          </a:p>
        </p:txBody>
      </p:sp>
      <p:pic>
        <p:nvPicPr>
          <p:cNvPr id="10" name="Picture 10" descr="Group of smiling children at school">
            <a:extLst>
              <a:ext uri="{FF2B5EF4-FFF2-40B4-BE49-F238E27FC236}">
                <a16:creationId xmlns:a16="http://schemas.microsoft.com/office/drawing/2014/main" id="{9056FD46-66DC-A8C8-FDC4-3CA89721A2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241" b="19241"/>
          <a:stretch/>
        </p:blipFill>
        <p:spPr>
          <a:xfrm>
            <a:off x="6372" y="0"/>
            <a:ext cx="12192000" cy="5006017"/>
          </a:xfrm>
        </p:spPr>
      </p:pic>
      <p:pic>
        <p:nvPicPr>
          <p:cNvPr id="4" name="Picture 3">
            <a:extLst>
              <a:ext uri="{FF2B5EF4-FFF2-40B4-BE49-F238E27FC236}">
                <a16:creationId xmlns:a16="http://schemas.microsoft.com/office/drawing/2014/main" id="{CF5C3B9C-FEE1-74AB-4B74-23538D691AFB}"/>
              </a:ext>
            </a:extLst>
          </p:cNvPr>
          <p:cNvPicPr>
            <a:picLocks noChangeAspect="1"/>
          </p:cNvPicPr>
          <p:nvPr/>
        </p:nvPicPr>
        <p:blipFill>
          <a:blip r:embed="rId4"/>
          <a:stretch>
            <a:fillRect/>
          </a:stretch>
        </p:blipFill>
        <p:spPr>
          <a:xfrm>
            <a:off x="4154768" y="5460290"/>
            <a:ext cx="3882464" cy="970616"/>
          </a:xfrm>
          <a:prstGeom prst="rect">
            <a:avLst/>
          </a:prstGeom>
        </p:spPr>
      </p:pic>
    </p:spTree>
    <p:custDataLst>
      <p:tags r:id="rId1"/>
    </p:custDataLst>
    <p:extLst>
      <p:ext uri="{BB962C8B-B14F-4D97-AF65-F5344CB8AC3E}">
        <p14:creationId xmlns:p14="http://schemas.microsoft.com/office/powerpoint/2010/main" val="44370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Young child in purple turtleneck and jeans with one hand in air wearing backpack">
            <a:extLst>
              <a:ext uri="{FF2B5EF4-FFF2-40B4-BE49-F238E27FC236}">
                <a16:creationId xmlns:a16="http://schemas.microsoft.com/office/drawing/2014/main" id="{B8075BCC-0A55-484D-9AAA-FB8DFC7A8F4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0322" r="20322"/>
          <a:stretch/>
        </p:blipFill>
        <p:spPr>
          <a:xfrm>
            <a:off x="0" y="-2"/>
            <a:ext cx="6096000" cy="6858002"/>
          </a:xfrm>
        </p:spPr>
      </p:pic>
      <p:sp>
        <p:nvSpPr>
          <p:cNvPr id="3" name="Picture Placeholder 2">
            <a:extLst>
              <a:ext uri="{FF2B5EF4-FFF2-40B4-BE49-F238E27FC236}">
                <a16:creationId xmlns:a16="http://schemas.microsoft.com/office/drawing/2014/main" id="{C9488117-EDFB-4B8F-905D-B971E6FD209A}"/>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6182139" y="256992"/>
            <a:ext cx="4921420" cy="1477122"/>
          </a:xfrm>
        </p:spPr>
        <p:txBody>
          <a:bodyPr/>
          <a:lstStyle/>
          <a:p>
            <a:r>
              <a:rPr lang="en-US" b="1">
                <a:solidFill>
                  <a:schemeClr val="accent2"/>
                </a:solidFill>
              </a:rPr>
              <a:t>Kindergarten Transition Grants</a:t>
            </a:r>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6182139" y="1846412"/>
            <a:ext cx="5113934" cy="4604084"/>
          </a:xfrm>
        </p:spPr>
        <p:txBody>
          <a:bodyPr>
            <a:normAutofit fontScale="47500" lnSpcReduction="20000"/>
          </a:bodyPr>
          <a:lstStyle/>
          <a:p>
            <a:pPr marL="0" indent="0">
              <a:lnSpc>
                <a:spcPct val="150000"/>
              </a:lnSpc>
              <a:spcBef>
                <a:spcPts val="300"/>
              </a:spcBef>
              <a:spcAft>
                <a:spcPts val="300"/>
              </a:spcAft>
              <a:buNone/>
            </a:pPr>
            <a:r>
              <a:rPr lang="en-US" sz="2900">
                <a:solidFill>
                  <a:schemeClr val="accent5"/>
                </a:solidFill>
              </a:rPr>
              <a:t>Preschool Development Grant B-5 renewal funds were used to support LEAs in development kindergarten transition plans. </a:t>
            </a:r>
          </a:p>
          <a:p>
            <a:pPr>
              <a:lnSpc>
                <a:spcPct val="120000"/>
              </a:lnSpc>
              <a:spcBef>
                <a:spcPts val="300"/>
              </a:spcBef>
              <a:spcAft>
                <a:spcPts val="300"/>
              </a:spcAft>
            </a:pPr>
            <a:r>
              <a:rPr lang="en-US" sz="2900">
                <a:solidFill>
                  <a:schemeClr val="accent5"/>
                </a:solidFill>
              </a:rPr>
              <a:t>Bismarck</a:t>
            </a:r>
          </a:p>
          <a:p>
            <a:pPr>
              <a:lnSpc>
                <a:spcPct val="120000"/>
              </a:lnSpc>
              <a:spcBef>
                <a:spcPts val="300"/>
              </a:spcBef>
              <a:spcAft>
                <a:spcPts val="300"/>
              </a:spcAft>
            </a:pPr>
            <a:r>
              <a:rPr lang="en-US" sz="2900">
                <a:solidFill>
                  <a:schemeClr val="accent5"/>
                </a:solidFill>
              </a:rPr>
              <a:t>Central Valley</a:t>
            </a:r>
          </a:p>
          <a:p>
            <a:pPr>
              <a:lnSpc>
                <a:spcPct val="120000"/>
              </a:lnSpc>
              <a:spcBef>
                <a:spcPts val="300"/>
              </a:spcBef>
              <a:spcAft>
                <a:spcPts val="300"/>
              </a:spcAft>
            </a:pPr>
            <a:r>
              <a:rPr lang="en-US" sz="2900">
                <a:solidFill>
                  <a:schemeClr val="accent5"/>
                </a:solidFill>
              </a:rPr>
              <a:t>Divide County – Crosby</a:t>
            </a:r>
          </a:p>
          <a:p>
            <a:pPr>
              <a:lnSpc>
                <a:spcPct val="120000"/>
              </a:lnSpc>
              <a:spcBef>
                <a:spcPts val="300"/>
              </a:spcBef>
              <a:spcAft>
                <a:spcPts val="300"/>
              </a:spcAft>
            </a:pPr>
            <a:r>
              <a:rPr lang="en-US" sz="2900"/>
              <a:t>Garrison</a:t>
            </a:r>
          </a:p>
          <a:p>
            <a:pPr>
              <a:lnSpc>
                <a:spcPct val="120000"/>
              </a:lnSpc>
              <a:spcBef>
                <a:spcPts val="300"/>
              </a:spcBef>
              <a:spcAft>
                <a:spcPts val="300"/>
              </a:spcAft>
            </a:pPr>
            <a:r>
              <a:rPr lang="en-US" sz="2900">
                <a:solidFill>
                  <a:schemeClr val="accent5"/>
                </a:solidFill>
              </a:rPr>
              <a:t>Grafton</a:t>
            </a:r>
          </a:p>
          <a:p>
            <a:pPr>
              <a:lnSpc>
                <a:spcPct val="120000"/>
              </a:lnSpc>
              <a:spcBef>
                <a:spcPts val="300"/>
              </a:spcBef>
              <a:spcAft>
                <a:spcPts val="300"/>
              </a:spcAft>
            </a:pPr>
            <a:r>
              <a:rPr lang="en-US" sz="2900"/>
              <a:t>Griggs County</a:t>
            </a:r>
          </a:p>
          <a:p>
            <a:pPr>
              <a:lnSpc>
                <a:spcPct val="120000"/>
              </a:lnSpc>
              <a:spcBef>
                <a:spcPts val="300"/>
              </a:spcBef>
              <a:spcAft>
                <a:spcPts val="300"/>
              </a:spcAft>
            </a:pPr>
            <a:r>
              <a:rPr lang="en-US" sz="2900">
                <a:solidFill>
                  <a:schemeClr val="accent5"/>
                </a:solidFill>
              </a:rPr>
              <a:t>Jamestown</a:t>
            </a:r>
          </a:p>
          <a:p>
            <a:pPr>
              <a:lnSpc>
                <a:spcPct val="120000"/>
              </a:lnSpc>
              <a:spcBef>
                <a:spcPts val="300"/>
              </a:spcBef>
              <a:spcAft>
                <a:spcPts val="300"/>
              </a:spcAft>
            </a:pPr>
            <a:r>
              <a:rPr lang="en-US" sz="2900"/>
              <a:t>May-Port</a:t>
            </a:r>
          </a:p>
          <a:p>
            <a:pPr>
              <a:lnSpc>
                <a:spcPct val="120000"/>
              </a:lnSpc>
              <a:spcBef>
                <a:spcPts val="300"/>
              </a:spcBef>
              <a:spcAft>
                <a:spcPts val="300"/>
              </a:spcAft>
            </a:pPr>
            <a:r>
              <a:rPr lang="en-US" sz="2900">
                <a:solidFill>
                  <a:schemeClr val="accent5"/>
                </a:solidFill>
              </a:rPr>
              <a:t>Oakes</a:t>
            </a:r>
          </a:p>
          <a:p>
            <a:pPr>
              <a:lnSpc>
                <a:spcPct val="120000"/>
              </a:lnSpc>
              <a:spcBef>
                <a:spcPts val="300"/>
              </a:spcBef>
              <a:spcAft>
                <a:spcPts val="300"/>
              </a:spcAft>
            </a:pPr>
            <a:r>
              <a:rPr lang="en-US" sz="2900"/>
              <a:t>Parshall</a:t>
            </a:r>
          </a:p>
          <a:p>
            <a:pPr>
              <a:lnSpc>
                <a:spcPct val="120000"/>
              </a:lnSpc>
              <a:spcBef>
                <a:spcPts val="300"/>
              </a:spcBef>
              <a:spcAft>
                <a:spcPts val="300"/>
              </a:spcAft>
            </a:pPr>
            <a:r>
              <a:rPr lang="en-US" sz="2900">
                <a:solidFill>
                  <a:schemeClr val="accent5"/>
                </a:solidFill>
              </a:rPr>
              <a:t>Wahpeton</a:t>
            </a:r>
          </a:p>
          <a:p>
            <a:pPr>
              <a:lnSpc>
                <a:spcPct val="120000"/>
              </a:lnSpc>
              <a:spcBef>
                <a:spcPts val="300"/>
              </a:spcBef>
              <a:spcAft>
                <a:spcPts val="300"/>
              </a:spcAft>
            </a:pPr>
            <a:r>
              <a:rPr lang="en-US" sz="2900"/>
              <a:t>West Fargo-Westside</a:t>
            </a:r>
            <a:endParaRPr lang="en-US" sz="2900">
              <a:solidFill>
                <a:schemeClr val="accent5"/>
              </a:solidFill>
            </a:endParaRPr>
          </a:p>
          <a:p>
            <a:pPr>
              <a:lnSpc>
                <a:spcPct val="150000"/>
              </a:lnSpc>
              <a:spcBef>
                <a:spcPts val="300"/>
              </a:spcBef>
              <a:spcAft>
                <a:spcPts val="300"/>
              </a:spcAft>
            </a:pPr>
            <a:endParaRPr lang="en-US">
              <a:solidFill>
                <a:schemeClr val="accent5"/>
              </a:solidFill>
            </a:endParaRPr>
          </a:p>
          <a:p>
            <a:pPr marL="914400" lvl="2" indent="0">
              <a:lnSpc>
                <a:spcPct val="150000"/>
              </a:lnSpc>
              <a:spcBef>
                <a:spcPts val="300"/>
              </a:spcBef>
              <a:spcAft>
                <a:spcPts val="300"/>
              </a:spcAft>
              <a:buNone/>
            </a:pPr>
            <a:endParaRPr lang="en-US"/>
          </a:p>
          <a:p>
            <a:endParaRPr lang="en-US"/>
          </a:p>
        </p:txBody>
      </p:sp>
    </p:spTree>
    <p:custDataLst>
      <p:tags r:id="rId1"/>
    </p:custDataLst>
    <p:extLst>
      <p:ext uri="{BB962C8B-B14F-4D97-AF65-F5344CB8AC3E}">
        <p14:creationId xmlns:p14="http://schemas.microsoft.com/office/powerpoint/2010/main" val="3277428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C4294-243A-6FE0-B384-3A742B1B25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AB1ADB-D67D-2225-E6DF-6999C5FCAA08}"/>
              </a:ext>
            </a:extLst>
          </p:cNvPr>
          <p:cNvSpPr>
            <a:spLocks noGrp="1"/>
          </p:cNvSpPr>
          <p:nvPr>
            <p:ph type="title"/>
          </p:nvPr>
        </p:nvSpPr>
        <p:spPr>
          <a:xfrm>
            <a:off x="451720" y="773513"/>
            <a:ext cx="11288560" cy="549275"/>
          </a:xfrm>
        </p:spPr>
        <p:txBody>
          <a:bodyPr>
            <a:noAutofit/>
          </a:bodyPr>
          <a:lstStyle/>
          <a:p>
            <a:r>
              <a:rPr lang="en-US" sz="3600" b="1">
                <a:solidFill>
                  <a:schemeClr val="accent2"/>
                </a:solidFill>
              </a:rPr>
              <a:t>School Readiness for Legendary Learners</a:t>
            </a:r>
            <a:br>
              <a:rPr lang="en-US" sz="3600" b="1">
                <a:solidFill>
                  <a:schemeClr val="accent2"/>
                </a:solidFill>
              </a:rPr>
            </a:br>
            <a:r>
              <a:rPr lang="en-US" sz="2400" b="1">
                <a:solidFill>
                  <a:schemeClr val="accent2"/>
                </a:solidFill>
              </a:rPr>
              <a:t>Developing Systems </a:t>
            </a:r>
            <a:r>
              <a:rPr lang="en-US" sz="2400"/>
              <a:t>to Support Successful Transition into Kindergarten</a:t>
            </a:r>
            <a:endParaRPr lang="en-US" sz="3600"/>
          </a:p>
        </p:txBody>
      </p:sp>
      <p:pic>
        <p:nvPicPr>
          <p:cNvPr id="27" name="Picture 26">
            <a:extLst>
              <a:ext uri="{FF2B5EF4-FFF2-40B4-BE49-F238E27FC236}">
                <a16:creationId xmlns:a16="http://schemas.microsoft.com/office/drawing/2014/main" id="{389A3011-BB5B-3A37-ACCD-106A5A7CF96D}"/>
              </a:ext>
            </a:extLst>
          </p:cNvPr>
          <p:cNvPicPr>
            <a:picLocks noChangeAspect="1"/>
          </p:cNvPicPr>
          <p:nvPr/>
        </p:nvPicPr>
        <p:blipFill>
          <a:blip r:embed="rId4"/>
          <a:stretch>
            <a:fillRect/>
          </a:stretch>
        </p:blipFill>
        <p:spPr>
          <a:xfrm>
            <a:off x="6821936" y="5939882"/>
            <a:ext cx="2534194" cy="633549"/>
          </a:xfrm>
          <a:prstGeom prst="rect">
            <a:avLst/>
          </a:prstGeom>
        </p:spPr>
      </p:pic>
      <p:pic>
        <p:nvPicPr>
          <p:cNvPr id="2" name="Picture 1">
            <a:extLst>
              <a:ext uri="{FF2B5EF4-FFF2-40B4-BE49-F238E27FC236}">
                <a16:creationId xmlns:a16="http://schemas.microsoft.com/office/drawing/2014/main" id="{A36F50C6-79C6-B028-85F8-9F88306ACA85}"/>
              </a:ext>
            </a:extLst>
          </p:cNvPr>
          <p:cNvPicPr>
            <a:picLocks noChangeAspect="1"/>
          </p:cNvPicPr>
          <p:nvPr/>
        </p:nvPicPr>
        <p:blipFill>
          <a:blip r:embed="rId5"/>
          <a:stretch>
            <a:fillRect/>
          </a:stretch>
        </p:blipFill>
        <p:spPr>
          <a:xfrm>
            <a:off x="647958" y="1964460"/>
            <a:ext cx="3333750" cy="3333750"/>
          </a:xfrm>
          <a:prstGeom prst="rect">
            <a:avLst/>
          </a:prstGeom>
        </p:spPr>
      </p:pic>
      <p:sp>
        <p:nvSpPr>
          <p:cNvPr id="4" name="TextBox 3">
            <a:extLst>
              <a:ext uri="{FF2B5EF4-FFF2-40B4-BE49-F238E27FC236}">
                <a16:creationId xmlns:a16="http://schemas.microsoft.com/office/drawing/2014/main" id="{DCB026BA-473C-C66F-768F-A779C2840C54}"/>
              </a:ext>
            </a:extLst>
          </p:cNvPr>
          <p:cNvSpPr txBox="1"/>
          <p:nvPr/>
        </p:nvSpPr>
        <p:spPr>
          <a:xfrm>
            <a:off x="4712043" y="1784675"/>
            <a:ext cx="6450227" cy="3693319"/>
          </a:xfrm>
          <a:prstGeom prst="rect">
            <a:avLst/>
          </a:prstGeom>
          <a:noFill/>
        </p:spPr>
        <p:txBody>
          <a:bodyPr wrap="square" rtlCol="0">
            <a:spAutoFit/>
          </a:bodyPr>
          <a:lstStyle/>
          <a:p>
            <a:r>
              <a:rPr lang="en-US"/>
              <a:t>A collaborative approach to school readiness recognizes that children, families, schools, programs, peers and community are all interconnected and have important roles to play throughout the process. </a:t>
            </a:r>
          </a:p>
          <a:p>
            <a:endParaRPr lang="en-US"/>
          </a:p>
          <a:p>
            <a:r>
              <a:rPr lang="en-US"/>
              <a:t>This guide is meant to help cross sector teams establish purposeful goals around four connections that can improve partnerships, relationships, experiences, and most importantly outcomes for legendary learners. </a:t>
            </a:r>
          </a:p>
          <a:p>
            <a:pPr marL="285750" indent="-285750">
              <a:buFont typeface="Arial" panose="020B0604020202020204" pitchFamily="34" charset="0"/>
              <a:buChar char="•"/>
            </a:pPr>
            <a:r>
              <a:rPr lang="en-US"/>
              <a:t>Program – school connections</a:t>
            </a:r>
          </a:p>
          <a:p>
            <a:pPr marL="285750" indent="-285750">
              <a:buFont typeface="Arial" panose="020B0604020202020204" pitchFamily="34" charset="0"/>
              <a:buChar char="•"/>
            </a:pPr>
            <a:r>
              <a:rPr lang="en-US"/>
              <a:t>Child – school connections</a:t>
            </a:r>
          </a:p>
          <a:p>
            <a:pPr marL="285750" indent="-285750">
              <a:buFont typeface="Arial" panose="020B0604020202020204" pitchFamily="34" charset="0"/>
              <a:buChar char="•"/>
            </a:pPr>
            <a:r>
              <a:rPr lang="en-US"/>
              <a:t>Family – school connections</a:t>
            </a:r>
          </a:p>
          <a:p>
            <a:pPr marL="285750" indent="-285750">
              <a:buFont typeface="Arial" panose="020B0604020202020204" pitchFamily="34" charset="0"/>
              <a:buChar char="•"/>
            </a:pPr>
            <a:r>
              <a:rPr lang="en-US"/>
              <a:t>Community – school connections</a:t>
            </a:r>
          </a:p>
        </p:txBody>
      </p:sp>
    </p:spTree>
    <p:custDataLst>
      <p:tags r:id="rId1"/>
    </p:custDataLst>
    <p:extLst>
      <p:ext uri="{BB962C8B-B14F-4D97-AF65-F5344CB8AC3E}">
        <p14:creationId xmlns:p14="http://schemas.microsoft.com/office/powerpoint/2010/main" val="168357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5EB4-1CFF-4991-B7BC-4E357D951E81}"/>
              </a:ext>
            </a:extLst>
          </p:cNvPr>
          <p:cNvSpPr>
            <a:spLocks noGrp="1"/>
          </p:cNvSpPr>
          <p:nvPr>
            <p:ph type="title"/>
          </p:nvPr>
        </p:nvSpPr>
        <p:spPr>
          <a:xfrm>
            <a:off x="255373" y="601116"/>
            <a:ext cx="11288560" cy="549275"/>
          </a:xfrm>
        </p:spPr>
        <p:txBody>
          <a:bodyPr>
            <a:noAutofit/>
          </a:bodyPr>
          <a:lstStyle/>
          <a:p>
            <a:r>
              <a:rPr lang="en-US" sz="3200"/>
              <a:t>HHS Landing Page</a:t>
            </a:r>
          </a:p>
        </p:txBody>
      </p:sp>
      <p:pic>
        <p:nvPicPr>
          <p:cNvPr id="6" name="Picture 5">
            <a:extLst>
              <a:ext uri="{FF2B5EF4-FFF2-40B4-BE49-F238E27FC236}">
                <a16:creationId xmlns:a16="http://schemas.microsoft.com/office/drawing/2014/main" id="{F683CEF2-F6A2-545F-3F04-3203E7D4CF0B}"/>
              </a:ext>
            </a:extLst>
          </p:cNvPr>
          <p:cNvPicPr>
            <a:picLocks noChangeAspect="1"/>
          </p:cNvPicPr>
          <p:nvPr/>
        </p:nvPicPr>
        <p:blipFill>
          <a:blip r:embed="rId4"/>
          <a:stretch>
            <a:fillRect/>
          </a:stretch>
        </p:blipFill>
        <p:spPr>
          <a:xfrm>
            <a:off x="4984442" y="0"/>
            <a:ext cx="7207558" cy="6858000"/>
          </a:xfrm>
          <a:prstGeom prst="rect">
            <a:avLst/>
          </a:prstGeom>
        </p:spPr>
      </p:pic>
      <p:sp>
        <p:nvSpPr>
          <p:cNvPr id="17" name="TextBox 16">
            <a:extLst>
              <a:ext uri="{FF2B5EF4-FFF2-40B4-BE49-F238E27FC236}">
                <a16:creationId xmlns:a16="http://schemas.microsoft.com/office/drawing/2014/main" id="{5E42769F-8DDD-FDFB-432E-85ED2F81F1B9}"/>
              </a:ext>
            </a:extLst>
          </p:cNvPr>
          <p:cNvSpPr txBox="1"/>
          <p:nvPr/>
        </p:nvSpPr>
        <p:spPr>
          <a:xfrm>
            <a:off x="255373" y="1289842"/>
            <a:ext cx="4465458" cy="1200329"/>
          </a:xfrm>
          <a:prstGeom prst="rect">
            <a:avLst/>
          </a:prstGeom>
          <a:noFill/>
        </p:spPr>
        <p:txBody>
          <a:bodyPr wrap="square" rtlCol="0">
            <a:spAutoFit/>
          </a:bodyPr>
          <a:lstStyle/>
          <a:p>
            <a:r>
              <a:rPr lang="en-US">
                <a:hlinkClick r:id="rId5"/>
              </a:rPr>
              <a:t>https://www.hhs.nd.gov/cfs/early-childhood-services/familyandschoolengagement/school-readiness</a:t>
            </a:r>
            <a:endParaRPr lang="en-US"/>
          </a:p>
          <a:p>
            <a:endParaRPr lang="en-US"/>
          </a:p>
        </p:txBody>
      </p:sp>
    </p:spTree>
    <p:custDataLst>
      <p:tags r:id="rId1"/>
    </p:custDataLst>
    <p:extLst>
      <p:ext uri="{BB962C8B-B14F-4D97-AF65-F5344CB8AC3E}">
        <p14:creationId xmlns:p14="http://schemas.microsoft.com/office/powerpoint/2010/main" val="379699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6716-AA56-43D5-A6BA-A6D68D05654C}"/>
              </a:ext>
            </a:extLst>
          </p:cNvPr>
          <p:cNvSpPr>
            <a:spLocks noGrp="1"/>
          </p:cNvSpPr>
          <p:nvPr>
            <p:ph type="title"/>
          </p:nvPr>
        </p:nvSpPr>
        <p:spPr>
          <a:xfrm>
            <a:off x="514662" y="509903"/>
            <a:ext cx="11288560" cy="549275"/>
          </a:xfrm>
        </p:spPr>
        <p:txBody>
          <a:bodyPr>
            <a:normAutofit fontScale="90000"/>
          </a:bodyPr>
          <a:lstStyle/>
          <a:p>
            <a:r>
              <a:rPr lang="en-US"/>
              <a:t>Podcast series on parenting in the early years</a:t>
            </a:r>
          </a:p>
        </p:txBody>
      </p:sp>
      <p:sp>
        <p:nvSpPr>
          <p:cNvPr id="13" name="Content Placeholder 4">
            <a:extLst>
              <a:ext uri="{FF2B5EF4-FFF2-40B4-BE49-F238E27FC236}">
                <a16:creationId xmlns:a16="http://schemas.microsoft.com/office/drawing/2014/main" id="{B6324EC7-77E4-4A98-8205-E9C8CC8DBEBE}"/>
              </a:ext>
            </a:extLst>
          </p:cNvPr>
          <p:cNvSpPr>
            <a:spLocks noGrp="1"/>
          </p:cNvSpPr>
          <p:nvPr>
            <p:ph idx="11"/>
          </p:nvPr>
        </p:nvSpPr>
        <p:spPr/>
        <p:txBody>
          <a:bodyPr>
            <a:normAutofit/>
          </a:bodyPr>
          <a:lstStyle/>
          <a:p>
            <a:pPr marL="0" indent="0">
              <a:lnSpc>
                <a:spcPct val="100000"/>
              </a:lnSpc>
              <a:buNone/>
            </a:pPr>
            <a:endParaRPr lang="en-US"/>
          </a:p>
          <a:p>
            <a:pPr marL="0" indent="0">
              <a:buNone/>
            </a:pPr>
            <a:endParaRPr lang="en-US"/>
          </a:p>
        </p:txBody>
      </p:sp>
      <p:sp>
        <p:nvSpPr>
          <p:cNvPr id="6" name="TextBox 5">
            <a:extLst>
              <a:ext uri="{FF2B5EF4-FFF2-40B4-BE49-F238E27FC236}">
                <a16:creationId xmlns:a16="http://schemas.microsoft.com/office/drawing/2014/main" id="{112110E6-8420-F929-54D0-749D70201483}"/>
              </a:ext>
            </a:extLst>
          </p:cNvPr>
          <p:cNvSpPr txBox="1"/>
          <p:nvPr/>
        </p:nvSpPr>
        <p:spPr>
          <a:xfrm>
            <a:off x="514662" y="1084265"/>
            <a:ext cx="3820670" cy="535531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This new podcast series talks about the real stuff- messy, funny, frustrating, and heart-filled moments that make parenting what it really is.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Episodes include:</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Protecting the Growing Brain: Love, Limits, and Everyday Prevention</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Navigating Big Feelings with Little Kids</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Building Resilience Through Play</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Small Routines, Big Resilience: Real-Life Tools for the Early Years</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Healthy Habits for Healthy Minds: Screens, Sleep, and Winter Routines</a:t>
            </a:r>
          </a:p>
          <a:p>
            <a:endParaRPr lang="en-US">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1E310987-C6A6-72E5-10B2-6F49C3DA27F2}"/>
              </a:ext>
            </a:extLst>
          </p:cNvPr>
          <p:cNvPicPr>
            <a:picLocks noChangeAspect="1"/>
          </p:cNvPicPr>
          <p:nvPr/>
        </p:nvPicPr>
        <p:blipFill>
          <a:blip r:embed="rId4"/>
          <a:stretch>
            <a:fillRect/>
          </a:stretch>
        </p:blipFill>
        <p:spPr>
          <a:xfrm>
            <a:off x="4523627" y="1262216"/>
            <a:ext cx="7398386" cy="4190104"/>
          </a:xfrm>
          <a:prstGeom prst="rect">
            <a:avLst/>
          </a:prstGeom>
        </p:spPr>
      </p:pic>
    </p:spTree>
    <p:custDataLst>
      <p:tags r:id="rId1"/>
    </p:custDataLst>
    <p:extLst>
      <p:ext uri="{BB962C8B-B14F-4D97-AF65-F5344CB8AC3E}">
        <p14:creationId xmlns:p14="http://schemas.microsoft.com/office/powerpoint/2010/main" val="2712406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3110-C151-F986-A933-300376A252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6BBEA8-1DE5-421B-71BA-C4CE1E72DBC2}"/>
              </a:ext>
            </a:extLst>
          </p:cNvPr>
          <p:cNvSpPr>
            <a:spLocks noGrp="1"/>
          </p:cNvSpPr>
          <p:nvPr>
            <p:ph idx="1"/>
          </p:nvPr>
        </p:nvSpPr>
        <p:spPr>
          <a:xfrm>
            <a:off x="5696031" y="249799"/>
            <a:ext cx="5850616" cy="6140244"/>
          </a:xfrm>
        </p:spPr>
        <p:txBody>
          <a:bodyPr>
            <a:normAutofit fontScale="55000" lnSpcReduction="20000"/>
          </a:bodyPr>
          <a:lstStyle/>
          <a:p>
            <a:pPr marL="0" indent="0">
              <a:lnSpc>
                <a:spcPct val="150000"/>
              </a:lnSpc>
              <a:spcBef>
                <a:spcPts val="300"/>
              </a:spcBef>
              <a:spcAft>
                <a:spcPts val="300"/>
              </a:spcAft>
              <a:buNone/>
            </a:pPr>
            <a:r>
              <a:rPr lang="en-US" sz="3600"/>
              <a:t>Although not incentivized, school readiness trainings may be available on the statewide training calendar from a variety of training sponsors. </a:t>
            </a:r>
          </a:p>
          <a:p>
            <a:pPr marL="0" indent="0">
              <a:lnSpc>
                <a:spcPct val="150000"/>
              </a:lnSpc>
              <a:spcBef>
                <a:spcPts val="300"/>
              </a:spcBef>
              <a:spcAft>
                <a:spcPts val="300"/>
              </a:spcAft>
              <a:buNone/>
            </a:pPr>
            <a:endParaRPr lang="en-US"/>
          </a:p>
          <a:p>
            <a:pPr marL="0" indent="0">
              <a:lnSpc>
                <a:spcPct val="150000"/>
              </a:lnSpc>
              <a:spcBef>
                <a:spcPts val="300"/>
              </a:spcBef>
              <a:spcAft>
                <a:spcPts val="300"/>
              </a:spcAft>
              <a:buNone/>
            </a:pPr>
            <a:r>
              <a:rPr lang="en-US" sz="3300"/>
              <a:t>Examples from IACET accredited training sponsors:</a:t>
            </a:r>
            <a:endParaRPr lang="en-US"/>
          </a:p>
          <a:p>
            <a:pPr marL="0" indent="0">
              <a:lnSpc>
                <a:spcPct val="150000"/>
              </a:lnSpc>
              <a:spcBef>
                <a:spcPts val="300"/>
              </a:spcBef>
              <a:spcAft>
                <a:spcPts val="300"/>
              </a:spcAft>
              <a:buNone/>
            </a:pPr>
            <a:r>
              <a:rPr lang="en-US" b="1" err="1"/>
              <a:t>Roadmapping</a:t>
            </a:r>
            <a:r>
              <a:rPr lang="en-US" b="1"/>
              <a:t> Preschool Curriculum – 3 clock hours</a:t>
            </a:r>
          </a:p>
          <a:p>
            <a:pPr marL="0" indent="0">
              <a:lnSpc>
                <a:spcPct val="150000"/>
              </a:lnSpc>
              <a:spcBef>
                <a:spcPts val="300"/>
              </a:spcBef>
              <a:spcAft>
                <a:spcPts val="300"/>
              </a:spcAft>
              <a:buNone/>
            </a:pPr>
            <a:r>
              <a:rPr lang="en-US"/>
              <a:t>Overview: awareness of knowledge and skills children need by the time they go to kindergarten to plan curricula for preschoolers </a:t>
            </a:r>
          </a:p>
          <a:p>
            <a:pPr marL="0" indent="0">
              <a:lnSpc>
                <a:spcPct val="150000"/>
              </a:lnSpc>
              <a:spcBef>
                <a:spcPts val="300"/>
              </a:spcBef>
              <a:spcAft>
                <a:spcPts val="300"/>
              </a:spcAft>
              <a:buNone/>
            </a:pPr>
            <a:r>
              <a:rPr lang="en-US"/>
              <a:t>Sponsor: </a:t>
            </a:r>
            <a:r>
              <a:rPr lang="en-US" err="1"/>
              <a:t>ChildCare</a:t>
            </a:r>
            <a:r>
              <a:rPr lang="en-US"/>
              <a:t> Ed </a:t>
            </a:r>
          </a:p>
          <a:p>
            <a:pPr marL="0" indent="0">
              <a:lnSpc>
                <a:spcPct val="150000"/>
              </a:lnSpc>
              <a:spcBef>
                <a:spcPts val="300"/>
              </a:spcBef>
              <a:spcAft>
                <a:spcPts val="300"/>
              </a:spcAft>
              <a:buNone/>
            </a:pPr>
            <a:endParaRPr lang="en-US" sz="200"/>
          </a:p>
          <a:p>
            <a:pPr marL="0" indent="0">
              <a:lnSpc>
                <a:spcPct val="150000"/>
              </a:lnSpc>
              <a:spcBef>
                <a:spcPts val="300"/>
              </a:spcBef>
              <a:spcAft>
                <a:spcPts val="300"/>
              </a:spcAft>
              <a:buNone/>
            </a:pPr>
            <a:r>
              <a:rPr lang="en-US" b="1"/>
              <a:t>Kindergarten Readiness – What it Really Looks Like  - 2 clock hours</a:t>
            </a:r>
          </a:p>
          <a:p>
            <a:pPr marL="0" indent="0">
              <a:lnSpc>
                <a:spcPct val="150000"/>
              </a:lnSpc>
              <a:spcBef>
                <a:spcPts val="300"/>
              </a:spcBef>
              <a:spcAft>
                <a:spcPts val="300"/>
              </a:spcAft>
              <a:buNone/>
            </a:pPr>
            <a:r>
              <a:rPr lang="en-US"/>
              <a:t>Overview: outline of standards and how to prepare your students for kindergarten readiness </a:t>
            </a:r>
          </a:p>
          <a:p>
            <a:pPr marL="0" indent="0">
              <a:lnSpc>
                <a:spcPct val="150000"/>
              </a:lnSpc>
              <a:spcBef>
                <a:spcPts val="300"/>
              </a:spcBef>
              <a:spcAft>
                <a:spcPts val="300"/>
              </a:spcAft>
              <a:buNone/>
            </a:pPr>
            <a:r>
              <a:rPr lang="en-US"/>
              <a:t>Sponsor: AIR Training Solutions</a:t>
            </a:r>
          </a:p>
        </p:txBody>
      </p:sp>
      <p:sp>
        <p:nvSpPr>
          <p:cNvPr id="3" name="Title 2">
            <a:extLst>
              <a:ext uri="{FF2B5EF4-FFF2-40B4-BE49-F238E27FC236}">
                <a16:creationId xmlns:a16="http://schemas.microsoft.com/office/drawing/2014/main" id="{9D8704CF-8A31-2275-0428-CBE7F0DFD5C8}"/>
              </a:ext>
            </a:extLst>
          </p:cNvPr>
          <p:cNvSpPr>
            <a:spLocks noGrp="1"/>
          </p:cNvSpPr>
          <p:nvPr>
            <p:ph type="title"/>
          </p:nvPr>
        </p:nvSpPr>
        <p:spPr>
          <a:xfrm>
            <a:off x="0" y="0"/>
            <a:ext cx="4779307" cy="1280160"/>
          </a:xfrm>
        </p:spPr>
        <p:txBody>
          <a:bodyPr>
            <a:noAutofit/>
          </a:bodyPr>
          <a:lstStyle/>
          <a:p>
            <a:pPr algn="ctr"/>
            <a:r>
              <a:rPr lang="en-US" sz="3600" b="1"/>
              <a:t>Training Incentives</a:t>
            </a:r>
          </a:p>
        </p:txBody>
      </p:sp>
      <p:sp>
        <p:nvSpPr>
          <p:cNvPr id="4" name="Content Placeholder 3">
            <a:extLst>
              <a:ext uri="{FF2B5EF4-FFF2-40B4-BE49-F238E27FC236}">
                <a16:creationId xmlns:a16="http://schemas.microsoft.com/office/drawing/2014/main" id="{A7E79A87-F9EA-A6D4-9E48-058DA1710CC0}"/>
              </a:ext>
            </a:extLst>
          </p:cNvPr>
          <p:cNvSpPr>
            <a:spLocks noGrp="1"/>
          </p:cNvSpPr>
          <p:nvPr>
            <p:ph idx="10"/>
          </p:nvPr>
        </p:nvSpPr>
        <p:spPr>
          <a:xfrm>
            <a:off x="311972" y="1093590"/>
            <a:ext cx="4623543" cy="5296453"/>
          </a:xfrm>
        </p:spPr>
        <p:txBody>
          <a:bodyPr>
            <a:normAutofit fontScale="55000" lnSpcReduction="20000"/>
          </a:bodyPr>
          <a:lstStyle/>
          <a:p>
            <a:pPr marL="0" indent="0">
              <a:lnSpc>
                <a:spcPct val="150000"/>
              </a:lnSpc>
              <a:spcBef>
                <a:spcPts val="300"/>
              </a:spcBef>
              <a:spcAft>
                <a:spcPts val="300"/>
              </a:spcAft>
              <a:buNone/>
            </a:pPr>
            <a:r>
              <a:rPr lang="en-US" sz="3400" b="1"/>
              <a:t>Training incentives help cover the costs of high priority training and coursework leading to an early childhood credential or degree.</a:t>
            </a:r>
          </a:p>
          <a:p>
            <a:pPr marL="0" indent="0">
              <a:lnSpc>
                <a:spcPct val="150000"/>
              </a:lnSpc>
              <a:spcBef>
                <a:spcPts val="300"/>
              </a:spcBef>
              <a:spcAft>
                <a:spcPts val="300"/>
              </a:spcAft>
              <a:buNone/>
            </a:pPr>
            <a:endParaRPr lang="en-US" sz="2900"/>
          </a:p>
          <a:p>
            <a:pPr marL="0" indent="0">
              <a:lnSpc>
                <a:spcPct val="150000"/>
              </a:lnSpc>
              <a:spcBef>
                <a:spcPts val="300"/>
              </a:spcBef>
              <a:spcAft>
                <a:spcPts val="300"/>
              </a:spcAft>
              <a:buNone/>
            </a:pPr>
            <a:r>
              <a:rPr lang="en-US" sz="2900"/>
              <a:t>Incentive Eligible Trainings and Coursework:</a:t>
            </a:r>
            <a:endParaRPr lang="en-US" sz="2900" b="1"/>
          </a:p>
          <a:p>
            <a:pPr marL="0" indent="0">
              <a:lnSpc>
                <a:spcPct val="150000"/>
              </a:lnSpc>
              <a:spcBef>
                <a:spcPts val="300"/>
              </a:spcBef>
              <a:spcAft>
                <a:spcPts val="300"/>
              </a:spcAft>
              <a:buNone/>
            </a:pPr>
            <a:endParaRPr lang="en-US" sz="700" b="1"/>
          </a:p>
          <a:p>
            <a:pPr>
              <a:lnSpc>
                <a:spcPct val="150000"/>
              </a:lnSpc>
              <a:spcBef>
                <a:spcPts val="300"/>
              </a:spcBef>
              <a:spcAft>
                <a:spcPts val="300"/>
              </a:spcAft>
            </a:pPr>
            <a:r>
              <a:rPr lang="en-US"/>
              <a:t>E-Pyramid Model modules</a:t>
            </a:r>
          </a:p>
          <a:p>
            <a:pPr>
              <a:lnSpc>
                <a:spcPct val="150000"/>
              </a:lnSpc>
              <a:spcBef>
                <a:spcPts val="300"/>
              </a:spcBef>
              <a:spcAft>
                <a:spcPts val="300"/>
              </a:spcAft>
            </a:pPr>
            <a:r>
              <a:rPr lang="en-US"/>
              <a:t>Seeds of Learning 3-5’s</a:t>
            </a:r>
          </a:p>
          <a:p>
            <a:pPr>
              <a:lnSpc>
                <a:spcPct val="150000"/>
              </a:lnSpc>
              <a:spcBef>
                <a:spcPts val="300"/>
              </a:spcBef>
              <a:spcAft>
                <a:spcPts val="300"/>
              </a:spcAft>
            </a:pPr>
            <a:r>
              <a:rPr lang="en-US"/>
              <a:t>Language Essentials for Teachers of Reading and Spelling (LETRS) for Early Childhood</a:t>
            </a:r>
          </a:p>
          <a:p>
            <a:pPr>
              <a:lnSpc>
                <a:spcPct val="150000"/>
              </a:lnSpc>
              <a:spcBef>
                <a:spcPts val="300"/>
              </a:spcBef>
              <a:spcAft>
                <a:spcPts val="300"/>
              </a:spcAft>
            </a:pPr>
            <a:r>
              <a:rPr lang="en-US"/>
              <a:t>Early childhood credit-bearing coursework</a:t>
            </a:r>
          </a:p>
          <a:p>
            <a:pPr>
              <a:lnSpc>
                <a:spcPct val="150000"/>
              </a:lnSpc>
              <a:spcBef>
                <a:spcPts val="300"/>
              </a:spcBef>
              <a:spcAft>
                <a:spcPts val="300"/>
              </a:spcAft>
            </a:pPr>
            <a:endParaRPr lang="en-US" b="1"/>
          </a:p>
          <a:p>
            <a:endParaRPr lang="en-US"/>
          </a:p>
        </p:txBody>
      </p:sp>
    </p:spTree>
    <p:custDataLst>
      <p:tags r:id="rId1"/>
    </p:custDataLst>
    <p:extLst>
      <p:ext uri="{BB962C8B-B14F-4D97-AF65-F5344CB8AC3E}">
        <p14:creationId xmlns:p14="http://schemas.microsoft.com/office/powerpoint/2010/main" val="194266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82E819-A785-476B-A70C-B1E0C33606DA}"/>
              </a:ext>
            </a:extLst>
          </p:cNvPr>
          <p:cNvSpPr>
            <a:spLocks noGrp="1"/>
          </p:cNvSpPr>
          <p:nvPr>
            <p:ph idx="1"/>
          </p:nvPr>
        </p:nvSpPr>
        <p:spPr>
          <a:xfrm>
            <a:off x="7086900" y="176818"/>
            <a:ext cx="4918634" cy="6681181"/>
          </a:xfrm>
        </p:spPr>
        <p:txBody>
          <a:bodyPr>
            <a:normAutofit fontScale="47500" lnSpcReduction="20000"/>
          </a:bodyPr>
          <a:lstStyle/>
          <a:p>
            <a:pPr marL="0" indent="0">
              <a:lnSpc>
                <a:spcPct val="120000"/>
              </a:lnSpc>
              <a:spcBef>
                <a:spcPts val="600"/>
              </a:spcBef>
              <a:spcAft>
                <a:spcPts val="600"/>
              </a:spcAft>
              <a:buNone/>
            </a:pPr>
            <a:r>
              <a:rPr lang="en-US"/>
              <a:t>Dr. Kelli Odden, Higher Ed</a:t>
            </a:r>
          </a:p>
          <a:p>
            <a:pPr marL="0" indent="0">
              <a:lnSpc>
                <a:spcPct val="120000"/>
              </a:lnSpc>
              <a:spcBef>
                <a:spcPts val="600"/>
              </a:spcBef>
              <a:spcAft>
                <a:spcPts val="600"/>
              </a:spcAft>
              <a:buNone/>
            </a:pPr>
            <a:r>
              <a:rPr lang="en-US"/>
              <a:t>Janet Bassingthwaite, Early Childhood Community Dev.</a:t>
            </a:r>
          </a:p>
          <a:p>
            <a:pPr marL="0" indent="0">
              <a:lnSpc>
                <a:spcPct val="120000"/>
              </a:lnSpc>
              <a:spcBef>
                <a:spcPts val="600"/>
              </a:spcBef>
              <a:spcAft>
                <a:spcPts val="600"/>
              </a:spcAft>
              <a:buNone/>
            </a:pPr>
            <a:r>
              <a:rPr lang="en-US"/>
              <a:t>Nicole Reybok; Special ed unit director</a:t>
            </a:r>
          </a:p>
          <a:p>
            <a:pPr marL="0" indent="0">
              <a:lnSpc>
                <a:spcPct val="120000"/>
              </a:lnSpc>
              <a:spcBef>
                <a:spcPts val="600"/>
              </a:spcBef>
              <a:spcAft>
                <a:spcPts val="600"/>
              </a:spcAft>
              <a:buNone/>
            </a:pPr>
            <a:r>
              <a:rPr lang="en-US"/>
              <a:t>Katie Houle; HHS Behavioral Health</a:t>
            </a:r>
          </a:p>
          <a:p>
            <a:pPr marL="0" indent="0">
              <a:lnSpc>
                <a:spcPct val="120000"/>
              </a:lnSpc>
              <a:spcBef>
                <a:spcPts val="600"/>
              </a:spcBef>
              <a:spcAft>
                <a:spcPts val="600"/>
              </a:spcAft>
              <a:buNone/>
            </a:pPr>
            <a:r>
              <a:rPr lang="en-US"/>
              <a:t>Jessi Hegg; Head Start Director</a:t>
            </a:r>
          </a:p>
          <a:p>
            <a:pPr marL="0" indent="0">
              <a:lnSpc>
                <a:spcPct val="120000"/>
              </a:lnSpc>
              <a:spcBef>
                <a:spcPts val="600"/>
              </a:spcBef>
              <a:spcAft>
                <a:spcPts val="600"/>
              </a:spcAft>
              <a:buNone/>
            </a:pPr>
            <a:r>
              <a:rPr lang="en-US"/>
              <a:t>Missi Baranko; USpireND </a:t>
            </a:r>
          </a:p>
          <a:p>
            <a:pPr marL="0" indent="0">
              <a:lnSpc>
                <a:spcPct val="120000"/>
              </a:lnSpc>
              <a:spcBef>
                <a:spcPts val="600"/>
              </a:spcBef>
              <a:spcAft>
                <a:spcPts val="600"/>
              </a:spcAft>
              <a:buNone/>
            </a:pPr>
            <a:r>
              <a:rPr lang="en-US"/>
              <a:t>Jordan Anderson; HHS Part C</a:t>
            </a:r>
          </a:p>
          <a:p>
            <a:pPr marL="0" indent="0">
              <a:lnSpc>
                <a:spcPct val="120000"/>
              </a:lnSpc>
              <a:spcBef>
                <a:spcPts val="600"/>
              </a:spcBef>
              <a:spcAft>
                <a:spcPts val="600"/>
              </a:spcAft>
              <a:buNone/>
            </a:pPr>
            <a:r>
              <a:rPr lang="en-US"/>
              <a:t>Carolyn Kueber; HHS Head Start Collaboration Officer</a:t>
            </a:r>
          </a:p>
          <a:p>
            <a:pPr marL="0" indent="0">
              <a:lnSpc>
                <a:spcPct val="120000"/>
              </a:lnSpc>
              <a:spcBef>
                <a:spcPts val="600"/>
              </a:spcBef>
              <a:spcAft>
                <a:spcPts val="600"/>
              </a:spcAft>
              <a:buNone/>
            </a:pPr>
            <a:r>
              <a:rPr lang="en-US"/>
              <a:t>Carol Johnson; HHS Part C consultant</a:t>
            </a:r>
          </a:p>
          <a:p>
            <a:pPr marL="0" indent="0">
              <a:lnSpc>
                <a:spcPct val="120000"/>
              </a:lnSpc>
              <a:spcBef>
                <a:spcPts val="600"/>
              </a:spcBef>
              <a:spcAft>
                <a:spcPts val="600"/>
              </a:spcAft>
              <a:buNone/>
            </a:pPr>
            <a:r>
              <a:rPr lang="en-US"/>
              <a:t>Kristen Votava; HHS Part C consultant</a:t>
            </a:r>
          </a:p>
          <a:p>
            <a:pPr marL="0" indent="0">
              <a:lnSpc>
                <a:spcPct val="120000"/>
              </a:lnSpc>
              <a:spcBef>
                <a:spcPts val="600"/>
              </a:spcBef>
              <a:spcAft>
                <a:spcPts val="600"/>
              </a:spcAft>
              <a:buNone/>
            </a:pPr>
            <a:r>
              <a:rPr lang="en-US"/>
              <a:t>Allison Driessen; Head Start Director</a:t>
            </a:r>
          </a:p>
          <a:p>
            <a:pPr marL="0" indent="0">
              <a:lnSpc>
                <a:spcPct val="120000"/>
              </a:lnSpc>
              <a:spcBef>
                <a:spcPts val="600"/>
              </a:spcBef>
              <a:spcAft>
                <a:spcPts val="600"/>
              </a:spcAft>
              <a:buNone/>
            </a:pPr>
            <a:r>
              <a:rPr lang="en-US"/>
              <a:t>Kim Hruby; HHS Healthy and Safe Communities </a:t>
            </a:r>
          </a:p>
          <a:p>
            <a:pPr marL="0" indent="0">
              <a:lnSpc>
                <a:spcPct val="120000"/>
              </a:lnSpc>
              <a:spcBef>
                <a:spcPts val="600"/>
              </a:spcBef>
              <a:spcAft>
                <a:spcPts val="600"/>
              </a:spcAft>
              <a:buNone/>
            </a:pPr>
            <a:r>
              <a:rPr lang="en-US"/>
              <a:t>Kelli Ulberg; HHS Behavioral Health</a:t>
            </a:r>
          </a:p>
          <a:p>
            <a:pPr marL="0" indent="0">
              <a:lnSpc>
                <a:spcPct val="120000"/>
              </a:lnSpc>
              <a:spcBef>
                <a:spcPts val="600"/>
              </a:spcBef>
              <a:spcAft>
                <a:spcPts val="600"/>
              </a:spcAft>
              <a:buNone/>
            </a:pPr>
            <a:r>
              <a:rPr lang="en-US"/>
              <a:t>Shonda Wild; HHS Best in Class Admin</a:t>
            </a:r>
          </a:p>
          <a:p>
            <a:pPr marL="0" indent="0">
              <a:lnSpc>
                <a:spcPct val="120000"/>
              </a:lnSpc>
              <a:spcBef>
                <a:spcPts val="600"/>
              </a:spcBef>
              <a:spcAft>
                <a:spcPts val="600"/>
              </a:spcAft>
              <a:buNone/>
            </a:pPr>
            <a:r>
              <a:rPr lang="en-US"/>
              <a:t>Jennifer Prince; HHS PD and Workforce Admin</a:t>
            </a:r>
          </a:p>
          <a:p>
            <a:pPr marL="0" indent="0">
              <a:lnSpc>
                <a:spcPct val="120000"/>
              </a:lnSpc>
              <a:spcBef>
                <a:spcPts val="600"/>
              </a:spcBef>
              <a:spcAft>
                <a:spcPts val="600"/>
              </a:spcAft>
              <a:buNone/>
            </a:pPr>
            <a:r>
              <a:rPr lang="en-US"/>
              <a:t>Rachel Tabler: NDDPI Educational Improvement and Support</a:t>
            </a:r>
          </a:p>
          <a:p>
            <a:pPr marL="0" indent="0">
              <a:lnSpc>
                <a:spcPct val="120000"/>
              </a:lnSpc>
              <a:spcBef>
                <a:spcPts val="600"/>
              </a:spcBef>
              <a:spcAft>
                <a:spcPts val="600"/>
              </a:spcAft>
              <a:buNone/>
            </a:pPr>
            <a:r>
              <a:rPr lang="en-US"/>
              <a:t>Jodi Webb, ND Pathfinders</a:t>
            </a:r>
          </a:p>
          <a:p>
            <a:pPr marL="0" indent="0">
              <a:lnSpc>
                <a:spcPct val="120000"/>
              </a:lnSpc>
              <a:spcBef>
                <a:spcPts val="600"/>
              </a:spcBef>
              <a:spcAft>
                <a:spcPts val="600"/>
              </a:spcAft>
              <a:buNone/>
            </a:pPr>
            <a:r>
              <a:rPr lang="en-US"/>
              <a:t>Jackie Adusumilli, HHS Part C</a:t>
            </a:r>
          </a:p>
          <a:p>
            <a:pPr marL="0" indent="0">
              <a:lnSpc>
                <a:spcPct val="120000"/>
              </a:lnSpc>
              <a:spcBef>
                <a:spcPts val="600"/>
              </a:spcBef>
              <a:spcAft>
                <a:spcPts val="600"/>
              </a:spcAft>
              <a:buNone/>
            </a:pPr>
            <a:r>
              <a:rPr lang="en-US"/>
              <a:t>Kate Rogers – contracted consultant</a:t>
            </a:r>
          </a:p>
        </p:txBody>
      </p:sp>
      <p:sp>
        <p:nvSpPr>
          <p:cNvPr id="3" name="Title 2">
            <a:extLst>
              <a:ext uri="{FF2B5EF4-FFF2-40B4-BE49-F238E27FC236}">
                <a16:creationId xmlns:a16="http://schemas.microsoft.com/office/drawing/2014/main" id="{52D881A7-2D53-4727-A19B-67EAB7716CBB}"/>
              </a:ext>
            </a:extLst>
          </p:cNvPr>
          <p:cNvSpPr>
            <a:spLocks noGrp="1"/>
          </p:cNvSpPr>
          <p:nvPr>
            <p:ph type="title"/>
          </p:nvPr>
        </p:nvSpPr>
        <p:spPr>
          <a:xfrm>
            <a:off x="283034" y="170756"/>
            <a:ext cx="5647412" cy="1232433"/>
          </a:xfrm>
        </p:spPr>
        <p:txBody>
          <a:bodyPr/>
          <a:lstStyle/>
          <a:p>
            <a:r>
              <a:rPr lang="en-US" b="1">
                <a:solidFill>
                  <a:schemeClr val="accent2"/>
                </a:solidFill>
              </a:rPr>
              <a:t>Pyramid Model (PM)</a:t>
            </a:r>
          </a:p>
        </p:txBody>
      </p:sp>
      <p:sp>
        <p:nvSpPr>
          <p:cNvPr id="4" name="Content Placeholder 3">
            <a:extLst>
              <a:ext uri="{FF2B5EF4-FFF2-40B4-BE49-F238E27FC236}">
                <a16:creationId xmlns:a16="http://schemas.microsoft.com/office/drawing/2014/main" id="{569EEAE6-FA49-4512-902B-4294524833AA}"/>
              </a:ext>
            </a:extLst>
          </p:cNvPr>
          <p:cNvSpPr>
            <a:spLocks noGrp="1"/>
          </p:cNvSpPr>
          <p:nvPr>
            <p:ph idx="10"/>
          </p:nvPr>
        </p:nvSpPr>
        <p:spPr>
          <a:xfrm>
            <a:off x="283034" y="1212924"/>
            <a:ext cx="6386707" cy="6306030"/>
          </a:xfrm>
        </p:spPr>
        <p:txBody>
          <a:bodyPr>
            <a:normAutofit/>
          </a:bodyPr>
          <a:lstStyle/>
          <a:p>
            <a:pPr marL="0" indent="0">
              <a:lnSpc>
                <a:spcPct val="150000"/>
              </a:lnSpc>
              <a:spcBef>
                <a:spcPts val="300"/>
              </a:spcBef>
              <a:spcAft>
                <a:spcPts val="300"/>
              </a:spcAft>
              <a:buNone/>
            </a:pPr>
            <a:r>
              <a:rPr lang="en-US" sz="1600" b="0">
                <a:solidFill>
                  <a:schemeClr val="accent5"/>
                </a:solidFill>
              </a:rPr>
              <a:t>A National Pyramid Model Consortium consultant worked with a ND state team to consider PM implementation fidelity and the supports and infrastructure needed to ensure implementation can occur within the classrooms and services provided to children and their families across ND. </a:t>
            </a:r>
          </a:p>
          <a:p>
            <a:pPr marL="0" indent="0">
              <a:lnSpc>
                <a:spcPct val="150000"/>
              </a:lnSpc>
              <a:spcBef>
                <a:spcPts val="300"/>
              </a:spcBef>
              <a:spcAft>
                <a:spcPts val="300"/>
              </a:spcAft>
              <a:buNone/>
            </a:pPr>
            <a:r>
              <a:rPr lang="en-US" sz="1600" b="0">
                <a:solidFill>
                  <a:schemeClr val="accent5"/>
                </a:solidFill>
              </a:rPr>
              <a:t>HHS also contacted with </a:t>
            </a:r>
            <a:r>
              <a:rPr lang="en-US" sz="1600" b="0" err="1">
                <a:solidFill>
                  <a:schemeClr val="accent5"/>
                </a:solidFill>
              </a:rPr>
              <a:t>MaSU</a:t>
            </a:r>
            <a:r>
              <a:rPr lang="en-US" sz="1600" b="0">
                <a:solidFill>
                  <a:schemeClr val="accent5"/>
                </a:solidFill>
              </a:rPr>
              <a:t>/Dr. Kelli Odden to develop a PM coaching guide and community of practices for ND PM coaches. Additionally, Dr. Odden facilitated a series of challenging behavior webinars that included resources to support implementation of evidence-based practices along with children’s literature and professional development books.</a:t>
            </a:r>
          </a:p>
        </p:txBody>
      </p:sp>
    </p:spTree>
    <p:custDataLst>
      <p:tags r:id="rId1"/>
    </p:custDataLst>
    <p:extLst>
      <p:ext uri="{BB962C8B-B14F-4D97-AF65-F5344CB8AC3E}">
        <p14:creationId xmlns:p14="http://schemas.microsoft.com/office/powerpoint/2010/main" val="37401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57271-56F6-8C48-6F07-21C4B48BE9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A0BA5-3980-329D-4942-2AB5755FF1CE}"/>
              </a:ext>
            </a:extLst>
          </p:cNvPr>
          <p:cNvSpPr>
            <a:spLocks noGrp="1"/>
          </p:cNvSpPr>
          <p:nvPr>
            <p:ph idx="1"/>
          </p:nvPr>
        </p:nvSpPr>
        <p:spPr>
          <a:xfrm>
            <a:off x="406400" y="384584"/>
            <a:ext cx="6241826" cy="5553637"/>
          </a:xfrm>
        </p:spPr>
        <p:txBody>
          <a:bodyPr>
            <a:normAutofit fontScale="40000" lnSpcReduction="20000"/>
          </a:bodyPr>
          <a:lstStyle/>
          <a:p>
            <a:pPr marL="0" indent="0">
              <a:lnSpc>
                <a:spcPct val="120000"/>
              </a:lnSpc>
              <a:spcBef>
                <a:spcPts val="0"/>
              </a:spcBef>
              <a:buNone/>
            </a:pPr>
            <a:r>
              <a:rPr lang="en-US" sz="3500" b="1">
                <a:solidFill>
                  <a:schemeClr val="accent5"/>
                </a:solidFill>
              </a:rPr>
              <a:t>Early Intervention</a:t>
            </a:r>
          </a:p>
          <a:p>
            <a:pPr marL="0" indent="0">
              <a:lnSpc>
                <a:spcPct val="120000"/>
              </a:lnSpc>
              <a:spcBef>
                <a:spcPts val="0"/>
              </a:spcBef>
              <a:buNone/>
            </a:pPr>
            <a:r>
              <a:rPr lang="en-US" sz="3500"/>
              <a:t>REIL Grant and PDG funds supported practitioner development</a:t>
            </a:r>
          </a:p>
          <a:p>
            <a:pPr>
              <a:lnSpc>
                <a:spcPct val="150000"/>
              </a:lnSpc>
              <a:spcBef>
                <a:spcPts val="300"/>
              </a:spcBef>
              <a:spcAft>
                <a:spcPts val="300"/>
              </a:spcAft>
              <a:buFont typeface="Wingdings" panose="05000000000000000000" pitchFamily="2" charset="2"/>
              <a:buChar char="Ø"/>
            </a:pPr>
            <a:r>
              <a:rPr lang="en-US" sz="3500"/>
              <a:t>Using the framework to help early intervention professionals partner with families to build nurturing relationships, create supportive home environments, and respond to each child’s unique needs</a:t>
            </a:r>
          </a:p>
          <a:p>
            <a:pPr marL="0" indent="0">
              <a:lnSpc>
                <a:spcPct val="120000"/>
              </a:lnSpc>
              <a:spcBef>
                <a:spcPts val="0"/>
              </a:spcBef>
              <a:buNone/>
            </a:pPr>
            <a:endParaRPr lang="en-US" sz="3500" b="1"/>
          </a:p>
          <a:p>
            <a:pPr marL="0" indent="0">
              <a:lnSpc>
                <a:spcPct val="120000"/>
              </a:lnSpc>
              <a:spcBef>
                <a:spcPts val="0"/>
              </a:spcBef>
              <a:buNone/>
            </a:pPr>
            <a:r>
              <a:rPr lang="en-US" sz="3500" b="1"/>
              <a:t>Head Start</a:t>
            </a:r>
          </a:p>
          <a:p>
            <a:pPr marL="0" indent="0">
              <a:lnSpc>
                <a:spcPct val="120000"/>
              </a:lnSpc>
              <a:spcBef>
                <a:spcPts val="0"/>
              </a:spcBef>
              <a:buNone/>
            </a:pPr>
            <a:r>
              <a:rPr lang="en-US" sz="3500"/>
              <a:t>Regional Head Start grant</a:t>
            </a:r>
          </a:p>
          <a:p>
            <a:pPr>
              <a:lnSpc>
                <a:spcPct val="150000"/>
              </a:lnSpc>
              <a:spcBef>
                <a:spcPts val="300"/>
              </a:spcBef>
              <a:spcAft>
                <a:spcPts val="300"/>
              </a:spcAft>
              <a:buFont typeface="Wingdings" panose="05000000000000000000" pitchFamily="2" charset="2"/>
              <a:buChar char="Ø"/>
            </a:pPr>
            <a:r>
              <a:rPr lang="en-US" sz="3500"/>
              <a:t>Mayville State using the framework in head start, child care, and four-year-old programs</a:t>
            </a:r>
          </a:p>
          <a:p>
            <a:pPr marL="0" indent="0">
              <a:lnSpc>
                <a:spcPct val="120000"/>
              </a:lnSpc>
              <a:spcBef>
                <a:spcPts val="0"/>
              </a:spcBef>
              <a:buNone/>
            </a:pPr>
            <a:endParaRPr lang="en-US" sz="3500" b="1"/>
          </a:p>
          <a:p>
            <a:pPr marL="0" indent="0">
              <a:lnSpc>
                <a:spcPct val="120000"/>
              </a:lnSpc>
              <a:spcBef>
                <a:spcPts val="0"/>
              </a:spcBef>
              <a:buNone/>
            </a:pPr>
            <a:r>
              <a:rPr lang="en-US" sz="3500" b="1"/>
              <a:t>Best in Class</a:t>
            </a:r>
          </a:p>
          <a:p>
            <a:pPr marL="0" indent="0">
              <a:lnSpc>
                <a:spcPct val="120000"/>
              </a:lnSpc>
              <a:spcBef>
                <a:spcPts val="0"/>
              </a:spcBef>
              <a:buNone/>
            </a:pPr>
            <a:r>
              <a:rPr lang="en-US" sz="3500"/>
              <a:t>PDG funding</a:t>
            </a:r>
          </a:p>
          <a:p>
            <a:pPr>
              <a:lnSpc>
                <a:spcPct val="150000"/>
              </a:lnSpc>
              <a:spcBef>
                <a:spcPts val="300"/>
              </a:spcBef>
              <a:spcAft>
                <a:spcPts val="300"/>
              </a:spcAft>
              <a:buFont typeface="Wingdings" panose="05000000000000000000" pitchFamily="2" charset="2"/>
              <a:buChar char="Ø"/>
            </a:pPr>
            <a:r>
              <a:rPr lang="en-US" sz="3500"/>
              <a:t>Each coach is supporting one classroom in implementation of Pyramid Model</a:t>
            </a:r>
          </a:p>
          <a:p>
            <a:pPr marL="0" indent="0">
              <a:lnSpc>
                <a:spcPct val="120000"/>
              </a:lnSpc>
              <a:spcBef>
                <a:spcPts val="0"/>
              </a:spcBef>
              <a:buNone/>
            </a:pPr>
            <a:endParaRPr lang="en-US" sz="3500" b="1"/>
          </a:p>
          <a:p>
            <a:pPr marL="0" indent="0">
              <a:lnSpc>
                <a:spcPct val="120000"/>
              </a:lnSpc>
              <a:spcBef>
                <a:spcPts val="0"/>
              </a:spcBef>
              <a:buNone/>
            </a:pPr>
            <a:r>
              <a:rPr lang="en-US" sz="3500" b="1"/>
              <a:t>Child Care</a:t>
            </a:r>
          </a:p>
          <a:p>
            <a:pPr marL="0" indent="0">
              <a:lnSpc>
                <a:spcPct val="120000"/>
              </a:lnSpc>
              <a:spcBef>
                <a:spcPts val="0"/>
              </a:spcBef>
              <a:buNone/>
            </a:pPr>
            <a:r>
              <a:rPr lang="en-US" sz="3500"/>
              <a:t>PDG and State funding</a:t>
            </a:r>
          </a:p>
          <a:p>
            <a:pPr>
              <a:lnSpc>
                <a:spcPct val="150000"/>
              </a:lnSpc>
              <a:spcBef>
                <a:spcPts val="300"/>
              </a:spcBef>
              <a:spcAft>
                <a:spcPts val="300"/>
              </a:spcAft>
              <a:buFont typeface="Wingdings" panose="05000000000000000000" pitchFamily="2" charset="2"/>
              <a:buChar char="Ø"/>
            </a:pPr>
            <a:r>
              <a:rPr lang="en-US" sz="3500"/>
              <a:t>Each inclusion coach is supporting one program (director and at least two staff at each program) in implementation of Pyramid Model</a:t>
            </a:r>
          </a:p>
          <a:p>
            <a:endParaRPr lang="en-US"/>
          </a:p>
        </p:txBody>
      </p:sp>
      <p:sp>
        <p:nvSpPr>
          <p:cNvPr id="4" name="Content Placeholder 3">
            <a:extLst>
              <a:ext uri="{FF2B5EF4-FFF2-40B4-BE49-F238E27FC236}">
                <a16:creationId xmlns:a16="http://schemas.microsoft.com/office/drawing/2014/main" id="{160E51BB-CA2D-A68F-6C7C-887E8056B961}"/>
              </a:ext>
            </a:extLst>
          </p:cNvPr>
          <p:cNvSpPr>
            <a:spLocks noGrp="1"/>
          </p:cNvSpPr>
          <p:nvPr>
            <p:ph idx="10"/>
          </p:nvPr>
        </p:nvSpPr>
        <p:spPr/>
        <p:txBody>
          <a:bodyPr>
            <a:normAutofit fontScale="85000" lnSpcReduction="10000"/>
          </a:bodyPr>
          <a:lstStyle/>
          <a:p>
            <a:pPr marL="0" indent="0">
              <a:lnSpc>
                <a:spcPct val="150000"/>
              </a:lnSpc>
              <a:spcBef>
                <a:spcPts val="300"/>
              </a:spcBef>
              <a:spcAft>
                <a:spcPts val="300"/>
              </a:spcAft>
              <a:buNone/>
            </a:pPr>
            <a:r>
              <a:rPr lang="en-US"/>
              <a:t>Pyramid Model is a multi-tiered, evidence-based framework designed to promote social competence and lessen challenging behavior in young children. Children who can self-regulate, build relationships, and express emotions are better equipped for learning.</a:t>
            </a:r>
            <a:endParaRPr lang="en-US" b="1"/>
          </a:p>
          <a:p>
            <a:endParaRPr lang="en-US"/>
          </a:p>
        </p:txBody>
      </p:sp>
    </p:spTree>
    <p:custDataLst>
      <p:tags r:id="rId1"/>
    </p:custDataLst>
    <p:extLst>
      <p:ext uri="{BB962C8B-B14F-4D97-AF65-F5344CB8AC3E}">
        <p14:creationId xmlns:p14="http://schemas.microsoft.com/office/powerpoint/2010/main" val="300115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B8E9F-9125-3AE2-305D-A03572C22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A936C-9B09-EF6A-031D-9280F81B3B71}"/>
              </a:ext>
            </a:extLst>
          </p:cNvPr>
          <p:cNvSpPr>
            <a:spLocks noGrp="1"/>
          </p:cNvSpPr>
          <p:nvPr>
            <p:ph type="title"/>
          </p:nvPr>
        </p:nvSpPr>
        <p:spPr>
          <a:xfrm>
            <a:off x="451720" y="667055"/>
            <a:ext cx="11288560" cy="549275"/>
          </a:xfrm>
        </p:spPr>
        <p:txBody>
          <a:bodyPr>
            <a:normAutofit fontScale="90000"/>
          </a:bodyPr>
          <a:lstStyle/>
          <a:p>
            <a:r>
              <a:rPr lang="en-US"/>
              <a:t>We’re here to support school readiness initiatives in a collaborative capacity</a:t>
            </a:r>
          </a:p>
        </p:txBody>
      </p:sp>
      <p:sp>
        <p:nvSpPr>
          <p:cNvPr id="13" name="Content Placeholder 4">
            <a:extLst>
              <a:ext uri="{FF2B5EF4-FFF2-40B4-BE49-F238E27FC236}">
                <a16:creationId xmlns:a16="http://schemas.microsoft.com/office/drawing/2014/main" id="{D5875390-E023-F50D-B97D-B4008E0AC12F}"/>
              </a:ext>
            </a:extLst>
          </p:cNvPr>
          <p:cNvSpPr>
            <a:spLocks noGrp="1"/>
          </p:cNvSpPr>
          <p:nvPr>
            <p:ph idx="11"/>
          </p:nvPr>
        </p:nvSpPr>
        <p:spPr/>
        <p:txBody>
          <a:bodyPr>
            <a:normAutofit/>
          </a:bodyPr>
          <a:lstStyle/>
          <a:p>
            <a:pPr marL="0" indent="0">
              <a:lnSpc>
                <a:spcPct val="100000"/>
              </a:lnSpc>
              <a:buNone/>
            </a:pPr>
            <a:endParaRPr lang="en-US"/>
          </a:p>
          <a:p>
            <a:pPr marL="0" indent="0">
              <a:buNone/>
            </a:pPr>
            <a:endParaRPr lang="en-US"/>
          </a:p>
        </p:txBody>
      </p:sp>
      <p:sp>
        <p:nvSpPr>
          <p:cNvPr id="6" name="TextBox 5">
            <a:extLst>
              <a:ext uri="{FF2B5EF4-FFF2-40B4-BE49-F238E27FC236}">
                <a16:creationId xmlns:a16="http://schemas.microsoft.com/office/drawing/2014/main" id="{AE4683E5-D72F-FA34-A77D-63F45A749B8C}"/>
              </a:ext>
            </a:extLst>
          </p:cNvPr>
          <p:cNvSpPr txBox="1"/>
          <p:nvPr/>
        </p:nvSpPr>
        <p:spPr>
          <a:xfrm>
            <a:off x="528065" y="1859339"/>
            <a:ext cx="10942232" cy="4370427"/>
          </a:xfrm>
          <a:prstGeom prst="rect">
            <a:avLst/>
          </a:prstGeom>
          <a:noFill/>
        </p:spPr>
        <p:txBody>
          <a:bodyPr wrap="square">
            <a:spAutoFit/>
          </a:bodyPr>
          <a:lstStyle/>
          <a:p>
            <a:endParaRPr lang="en-US">
              <a:latin typeface="Segoe UI" panose="020B0502040204020203" pitchFamily="34" charset="0"/>
              <a:cs typeface="Segoe UI" panose="020B0502040204020203" pitchFamily="34" charset="0"/>
            </a:endParaRPr>
          </a:p>
          <a:p>
            <a:r>
              <a:rPr lang="en-US" sz="3200">
                <a:solidFill>
                  <a:schemeClr val="accent5"/>
                </a:solidFill>
                <a:latin typeface="Segoe UI" panose="020B0502040204020203" pitchFamily="34" charset="0"/>
                <a:cs typeface="Segoe UI" panose="020B0502040204020203" pitchFamily="34" charset="0"/>
              </a:rPr>
              <a:t>We’d be happy to:</a:t>
            </a:r>
          </a:p>
          <a:p>
            <a:pPr marL="285750" indent="-285750">
              <a:buFont typeface="Arial" panose="020B0604020202020204" pitchFamily="34" charset="0"/>
              <a:buChar char="•"/>
            </a:pPr>
            <a:r>
              <a:rPr lang="en-US" sz="3200">
                <a:solidFill>
                  <a:schemeClr val="accent5"/>
                </a:solidFill>
                <a:latin typeface="Segoe UI" panose="020B0502040204020203" pitchFamily="34" charset="0"/>
                <a:cs typeface="Segoe UI" panose="020B0502040204020203" pitchFamily="34" charset="0"/>
              </a:rPr>
              <a:t>Help think through next steps</a:t>
            </a:r>
          </a:p>
          <a:p>
            <a:pPr marL="285750" indent="-285750">
              <a:buFont typeface="Arial" panose="020B0604020202020204" pitchFamily="34" charset="0"/>
              <a:buChar char="•"/>
            </a:pPr>
            <a:r>
              <a:rPr lang="en-US" sz="3200">
                <a:solidFill>
                  <a:schemeClr val="accent5"/>
                </a:solidFill>
                <a:latin typeface="Segoe UI" panose="020B0502040204020203" pitchFamily="34" charset="0"/>
                <a:cs typeface="Segoe UI" panose="020B0502040204020203" pitchFamily="34" charset="0"/>
              </a:rPr>
              <a:t>Point you to relevant resources</a:t>
            </a:r>
          </a:p>
          <a:p>
            <a:pPr marL="285750" indent="-285750">
              <a:buFont typeface="Arial" panose="020B0604020202020204" pitchFamily="34" charset="0"/>
              <a:buChar char="•"/>
            </a:pPr>
            <a:r>
              <a:rPr lang="en-US" sz="3200">
                <a:solidFill>
                  <a:schemeClr val="accent5"/>
                </a:solidFill>
                <a:latin typeface="Segoe UI" panose="020B0502040204020203" pitchFamily="34" charset="0"/>
                <a:cs typeface="Segoe UI" panose="020B0502040204020203" pitchFamily="34" charset="0"/>
              </a:rPr>
              <a:t>Connect you with subject matter experts</a:t>
            </a:r>
          </a:p>
          <a:p>
            <a:pPr marL="285750" indent="-285750">
              <a:buFont typeface="Arial" panose="020B0604020202020204" pitchFamily="34" charset="0"/>
              <a:buChar char="•"/>
            </a:pPr>
            <a:r>
              <a:rPr lang="en-US" sz="3200">
                <a:solidFill>
                  <a:schemeClr val="accent5"/>
                </a:solidFill>
                <a:latin typeface="Segoe UI" panose="020B0502040204020203" pitchFamily="34" charset="0"/>
                <a:cs typeface="Segoe UI" panose="020B0502040204020203" pitchFamily="34" charset="0"/>
              </a:rPr>
              <a:t>Entertain a rebrand of ready-made resources</a:t>
            </a:r>
          </a:p>
          <a:p>
            <a:endParaRPr lang="en-US" sz="3200">
              <a:solidFill>
                <a:schemeClr val="accent5"/>
              </a:solidFill>
              <a:latin typeface="Segoe UI" panose="020B0502040204020203" pitchFamily="34" charset="0"/>
              <a:cs typeface="Segoe UI" panose="020B0502040204020203" pitchFamily="34" charset="0"/>
            </a:endParaRPr>
          </a:p>
          <a:p>
            <a:endParaRPr lang="en-US" sz="3200">
              <a:solidFill>
                <a:schemeClr val="accent5"/>
              </a:solidFill>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092360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138C2-D558-F115-3CEC-B409F465F2AB}"/>
            </a:ext>
          </a:extLst>
        </p:cNvPr>
        <p:cNvGrpSpPr/>
        <p:nvPr/>
      </p:nvGrpSpPr>
      <p:grpSpPr>
        <a:xfrm>
          <a:off x="0" y="0"/>
          <a:ext cx="0" cy="0"/>
          <a:chOff x="0" y="0"/>
          <a:chExt cx="0" cy="0"/>
        </a:xfrm>
      </p:grpSpPr>
      <p:pic>
        <p:nvPicPr>
          <p:cNvPr id="7" name="Picture Placeholder 6" descr="Portrait of child smiling">
            <a:extLst>
              <a:ext uri="{FF2B5EF4-FFF2-40B4-BE49-F238E27FC236}">
                <a16:creationId xmlns:a16="http://schemas.microsoft.com/office/drawing/2014/main" id="{E6BD7E11-3406-4259-F964-CDE814EA11B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0374" r="20374"/>
          <a:stretch/>
        </p:blipFill>
        <p:spPr>
          <a:xfrm>
            <a:off x="6096000" y="0"/>
            <a:ext cx="6096000" cy="6858000"/>
          </a:xfrm>
        </p:spPr>
      </p:pic>
      <p:sp>
        <p:nvSpPr>
          <p:cNvPr id="3" name="Picture Placeholder 2">
            <a:extLst>
              <a:ext uri="{FF2B5EF4-FFF2-40B4-BE49-F238E27FC236}">
                <a16:creationId xmlns:a16="http://schemas.microsoft.com/office/drawing/2014/main" id="{C91A74CE-60C1-0EB1-7E4D-148738A89D0B}"/>
              </a:ext>
            </a:extLst>
          </p:cNvPr>
          <p:cNvSpPr>
            <a:spLocks noGrp="1"/>
          </p:cNvSpPr>
          <p:nvPr>
            <p:ph type="pic" sz="quarter" idx="12"/>
          </p:nvPr>
        </p:nvSpPr>
        <p:spPr/>
        <p:txBody>
          <a:bodyPr/>
          <a:lstStyle/>
          <a:p>
            <a:endParaRPr lang="en-US"/>
          </a:p>
        </p:txBody>
      </p:sp>
      <p:pic>
        <p:nvPicPr>
          <p:cNvPr id="2" name="Picture 1">
            <a:extLst>
              <a:ext uri="{FF2B5EF4-FFF2-40B4-BE49-F238E27FC236}">
                <a16:creationId xmlns:a16="http://schemas.microsoft.com/office/drawing/2014/main" id="{F8553A0A-1CF9-CE24-51A2-D907BDF037BB}"/>
              </a:ext>
            </a:extLst>
          </p:cNvPr>
          <p:cNvPicPr>
            <a:picLocks noChangeAspect="1"/>
          </p:cNvPicPr>
          <p:nvPr/>
        </p:nvPicPr>
        <p:blipFill>
          <a:blip r:embed="rId5"/>
          <a:stretch>
            <a:fillRect/>
          </a:stretch>
        </p:blipFill>
        <p:spPr>
          <a:xfrm>
            <a:off x="2870199" y="6020196"/>
            <a:ext cx="2438400" cy="609600"/>
          </a:xfrm>
          <a:prstGeom prst="rect">
            <a:avLst/>
          </a:prstGeom>
        </p:spPr>
      </p:pic>
      <p:sp>
        <p:nvSpPr>
          <p:cNvPr id="8" name="Content Placeholder 7">
            <a:extLst>
              <a:ext uri="{FF2B5EF4-FFF2-40B4-BE49-F238E27FC236}">
                <a16:creationId xmlns:a16="http://schemas.microsoft.com/office/drawing/2014/main" id="{D078E935-9185-D6D3-36E5-2C9778CF15AD}"/>
              </a:ext>
            </a:extLst>
          </p:cNvPr>
          <p:cNvSpPr>
            <a:spLocks noGrp="1"/>
          </p:cNvSpPr>
          <p:nvPr>
            <p:ph idx="10"/>
          </p:nvPr>
        </p:nvSpPr>
        <p:spPr>
          <a:xfrm>
            <a:off x="431800" y="742542"/>
            <a:ext cx="4921420" cy="4752096"/>
          </a:xfrm>
        </p:spPr>
        <p:txBody>
          <a:bodyPr>
            <a:normAutofit/>
          </a:bodyPr>
          <a:lstStyle/>
          <a:p>
            <a:pPr marL="0" indent="0">
              <a:buNone/>
            </a:pPr>
            <a:r>
              <a:rPr lang="en-US" sz="2000" b="1"/>
              <a:t>Contact Info:</a:t>
            </a:r>
          </a:p>
          <a:p>
            <a:pPr marL="0" indent="0">
              <a:buNone/>
            </a:pPr>
            <a:endParaRPr lang="en-US" sz="2000"/>
          </a:p>
          <a:p>
            <a:pPr marL="0" indent="0">
              <a:buNone/>
            </a:pPr>
            <a:r>
              <a:rPr lang="en-US" sz="2000"/>
              <a:t>Taylor Olsen</a:t>
            </a:r>
          </a:p>
          <a:p>
            <a:pPr marL="0" indent="0">
              <a:buNone/>
            </a:pPr>
            <a:r>
              <a:rPr lang="en-US" sz="2000"/>
              <a:t>NDDPI Education Program Administrator</a:t>
            </a:r>
          </a:p>
          <a:p>
            <a:pPr marL="0" indent="0">
              <a:buNone/>
            </a:pPr>
            <a:r>
              <a:rPr lang="en-US" sz="2000"/>
              <a:t>tlolsen@nd.gov</a:t>
            </a:r>
          </a:p>
          <a:p>
            <a:pPr marL="0" indent="0">
              <a:buNone/>
            </a:pPr>
            <a:endParaRPr lang="en-US" sz="2000"/>
          </a:p>
          <a:p>
            <a:pPr marL="0" indent="0">
              <a:buNone/>
            </a:pPr>
            <a:r>
              <a:rPr lang="en-US" sz="2000"/>
              <a:t>Kay Larson</a:t>
            </a:r>
          </a:p>
          <a:p>
            <a:pPr marL="0" indent="0">
              <a:buNone/>
            </a:pPr>
            <a:r>
              <a:rPr lang="en-US" sz="2000"/>
              <a:t>HHS Early Childhood Director</a:t>
            </a:r>
          </a:p>
          <a:p>
            <a:pPr marL="0" indent="0">
              <a:buNone/>
            </a:pPr>
            <a:r>
              <a:rPr lang="en-US" sz="2000"/>
              <a:t>kaylarson@nd.gov</a:t>
            </a:r>
          </a:p>
          <a:p>
            <a:pPr marL="0" indent="0">
              <a:buNone/>
            </a:pPr>
            <a:endParaRPr lang="en-US" sz="4000"/>
          </a:p>
          <a:p>
            <a:pPr marL="0" indent="0">
              <a:buNone/>
            </a:pPr>
            <a:endParaRPr lang="en-US"/>
          </a:p>
        </p:txBody>
      </p:sp>
    </p:spTree>
    <p:custDataLst>
      <p:tags r:id="rId1"/>
    </p:custDataLst>
    <p:extLst>
      <p:ext uri="{BB962C8B-B14F-4D97-AF65-F5344CB8AC3E}">
        <p14:creationId xmlns:p14="http://schemas.microsoft.com/office/powerpoint/2010/main" val="322228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F6E082-6494-ACD2-BABE-08CEEE3AABE0}"/>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3800" kern="1200">
                <a:solidFill>
                  <a:schemeClr val="tx1"/>
                </a:solidFill>
                <a:latin typeface="+mj-lt"/>
                <a:ea typeface="+mj-ea"/>
                <a:cs typeface="+mj-cs"/>
              </a:rPr>
              <a:t>Comprehensive Literacy State Development (CLSD)</a:t>
            </a:r>
            <a:br>
              <a:rPr lang="en-US" sz="3800" kern="1200">
                <a:solidFill>
                  <a:schemeClr val="tx1"/>
                </a:solidFill>
                <a:latin typeface="+mj-lt"/>
                <a:ea typeface="+mj-ea"/>
                <a:cs typeface="+mj-cs"/>
              </a:rPr>
            </a:br>
            <a:br>
              <a:rPr lang="en-US" sz="3800" kern="1200">
                <a:solidFill>
                  <a:schemeClr val="tx1"/>
                </a:solidFill>
                <a:latin typeface="+mj-lt"/>
                <a:ea typeface="+mj-ea"/>
                <a:cs typeface="+mj-cs"/>
              </a:rPr>
            </a:br>
            <a:r>
              <a:rPr lang="en-US" sz="3800" kern="1200">
                <a:solidFill>
                  <a:schemeClr val="tx1"/>
                </a:solidFill>
                <a:latin typeface="+mj-lt"/>
                <a:ea typeface="+mj-ea"/>
                <a:cs typeface="+mj-cs"/>
              </a:rPr>
              <a:t>Birth – grade 12</a:t>
            </a:r>
          </a:p>
        </p:txBody>
      </p:sp>
      <p:sp>
        <p:nvSpPr>
          <p:cNvPr id="2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Content Placeholder 1">
            <a:extLst>
              <a:ext uri="{FF2B5EF4-FFF2-40B4-BE49-F238E27FC236}">
                <a16:creationId xmlns:a16="http://schemas.microsoft.com/office/drawing/2014/main" id="{E20A6F4E-617B-0C15-4F46-08968E173CB3}"/>
              </a:ext>
            </a:extLst>
          </p:cNvPr>
          <p:cNvGraphicFramePr>
            <a:graphicFrameLocks noGrp="1"/>
          </p:cNvGraphicFramePr>
          <p:nvPr>
            <p:ph idx="1"/>
            <p:extLst>
              <p:ext uri="{D42A27DB-BD31-4B8C-83A1-F6EECF244321}">
                <p14:modId xmlns:p14="http://schemas.microsoft.com/office/powerpoint/2010/main" val="292933845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 name="Picture 28">
            <a:extLst>
              <a:ext uri="{FF2B5EF4-FFF2-40B4-BE49-F238E27FC236}">
                <a16:creationId xmlns:a16="http://schemas.microsoft.com/office/drawing/2014/main" id="{26388141-73D3-DB31-9FD3-10DA5BA0465B}"/>
              </a:ext>
            </a:extLst>
          </p:cNvPr>
          <p:cNvPicPr>
            <a:picLocks noChangeAspect="1"/>
          </p:cNvPicPr>
          <p:nvPr/>
        </p:nvPicPr>
        <p:blipFill>
          <a:blip r:embed="rId7"/>
          <a:stretch>
            <a:fillRect/>
          </a:stretch>
        </p:blipFill>
        <p:spPr>
          <a:xfrm>
            <a:off x="637673" y="5514125"/>
            <a:ext cx="2664000" cy="666000"/>
          </a:xfrm>
          <a:prstGeom prst="rect">
            <a:avLst/>
          </a:prstGeom>
        </p:spPr>
      </p:pic>
    </p:spTree>
    <p:extLst>
      <p:ext uri="{BB962C8B-B14F-4D97-AF65-F5344CB8AC3E}">
        <p14:creationId xmlns:p14="http://schemas.microsoft.com/office/powerpoint/2010/main" val="243306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35DE61C-16B9-F685-01E0-E4EE7BBC351B}"/>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solidFill>
                  <a:schemeClr val="tx1"/>
                </a:solidFill>
              </a:rPr>
              <a:t>Where we've been</a:t>
            </a:r>
          </a:p>
        </p:txBody>
      </p:sp>
      <p:pic>
        <p:nvPicPr>
          <p:cNvPr id="4" name="Picture 3" descr="IMG_0505.jpeg">
            <a:extLst>
              <a:ext uri="{FF2B5EF4-FFF2-40B4-BE49-F238E27FC236}">
                <a16:creationId xmlns:a16="http://schemas.microsoft.com/office/drawing/2014/main" id="{7DF44B2D-5D86-ECFA-5CE5-1E5ED7581D5F}"/>
              </a:ext>
            </a:extLst>
          </p:cNvPr>
          <p:cNvPicPr>
            <a:picLocks noChangeAspect="1"/>
          </p:cNvPicPr>
          <p:nvPr/>
        </p:nvPicPr>
        <p:blipFill>
          <a:blip r:embed="rId2"/>
          <a:srcRect l="9232" r="220"/>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A09BECE-9340-F126-A1E1-DBB9816AB80F}"/>
              </a:ext>
            </a:extLst>
          </p:cNvPr>
          <p:cNvSpPr>
            <a:spLocks noGrp="1"/>
          </p:cNvSpPr>
          <p:nvPr>
            <p:ph idx="1"/>
          </p:nvPr>
        </p:nvSpPr>
        <p:spPr>
          <a:xfrm>
            <a:off x="5297762" y="2706624"/>
            <a:ext cx="6251110" cy="3483864"/>
          </a:xfrm>
        </p:spPr>
        <p:txBody>
          <a:bodyPr vert="horz" lIns="91440" tIns="45720" rIns="91440" bIns="45720" rtlCol="0" anchor="t">
            <a:normAutofit/>
          </a:bodyPr>
          <a:lstStyle/>
          <a:p>
            <a:pPr>
              <a:lnSpc>
                <a:spcPct val="90000"/>
              </a:lnSpc>
            </a:pPr>
            <a:r>
              <a:rPr lang="en-US" sz="2400">
                <a:solidFill>
                  <a:schemeClr val="tx1"/>
                </a:solidFill>
              </a:rPr>
              <a:t>During SRCL "On the 5's" document was created and distributed</a:t>
            </a:r>
            <a:endParaRPr lang="en-US" sz="2400">
              <a:solidFill>
                <a:schemeClr val="tx1"/>
              </a:solidFill>
              <a:ea typeface="Calibri"/>
            </a:endParaRPr>
          </a:p>
          <a:p>
            <a:pPr>
              <a:lnSpc>
                <a:spcPct val="90000"/>
              </a:lnSpc>
            </a:pPr>
            <a:r>
              <a:rPr lang="en-US" sz="2400">
                <a:solidFill>
                  <a:schemeClr val="tx1"/>
                </a:solidFill>
              </a:rPr>
              <a:t>Was a collaborative DPI project – led by Specially Designed Services team</a:t>
            </a:r>
            <a:endParaRPr lang="en-US" sz="2400">
              <a:solidFill>
                <a:schemeClr val="tx1"/>
              </a:solidFill>
              <a:ea typeface="Calibri"/>
            </a:endParaRPr>
          </a:p>
          <a:p>
            <a:pPr>
              <a:lnSpc>
                <a:spcPct val="90000"/>
              </a:lnSpc>
            </a:pPr>
            <a:r>
              <a:rPr lang="en-US" sz="2300">
                <a:solidFill>
                  <a:schemeClr val="tx1"/>
                </a:solidFill>
                <a:ea typeface="Calibri"/>
              </a:rPr>
              <a:t>In 2024, work began on a refresh &amp; update of this project to improve the focus on literacy</a:t>
            </a:r>
          </a:p>
        </p:txBody>
      </p:sp>
      <p:pic>
        <p:nvPicPr>
          <p:cNvPr id="6" name="Picture 5">
            <a:extLst>
              <a:ext uri="{FF2B5EF4-FFF2-40B4-BE49-F238E27FC236}">
                <a16:creationId xmlns:a16="http://schemas.microsoft.com/office/drawing/2014/main" id="{02CF27E5-5017-8DDB-9A56-BF6CFA019503}"/>
              </a:ext>
            </a:extLst>
          </p:cNvPr>
          <p:cNvPicPr>
            <a:picLocks noChangeAspect="1"/>
          </p:cNvPicPr>
          <p:nvPr/>
        </p:nvPicPr>
        <p:blipFill>
          <a:blip r:embed="rId3"/>
          <a:stretch>
            <a:fillRect/>
          </a:stretch>
        </p:blipFill>
        <p:spPr>
          <a:xfrm>
            <a:off x="9553620" y="6071451"/>
            <a:ext cx="2534194" cy="633549"/>
          </a:xfrm>
          <a:prstGeom prst="rect">
            <a:avLst/>
          </a:prstGeom>
        </p:spPr>
      </p:pic>
    </p:spTree>
    <p:extLst>
      <p:ext uri="{BB962C8B-B14F-4D97-AF65-F5344CB8AC3E}">
        <p14:creationId xmlns:p14="http://schemas.microsoft.com/office/powerpoint/2010/main" val="212295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292491C-0284-ED2C-FE90-6AFE66354D8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solidFill>
                  <a:schemeClr val="tx1"/>
                </a:solidFill>
                <a:latin typeface="+mj-lt"/>
                <a:cs typeface="+mj-cs"/>
              </a:rPr>
              <a:t>North Dakota Legendary Learners </a:t>
            </a:r>
          </a:p>
        </p:txBody>
      </p:sp>
      <p:sp>
        <p:nvSpPr>
          <p:cNvPr id="5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2633C2-FF60-1A72-A75C-87C33BBDDCAD}"/>
              </a:ext>
            </a:extLst>
          </p:cNvPr>
          <p:cNvSpPr txBox="1"/>
          <p:nvPr/>
        </p:nvSpPr>
        <p:spPr>
          <a:xfrm>
            <a:off x="640080" y="2872899"/>
            <a:ext cx="4243589" cy="332066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900"/>
              <a:t>Legendary Family Learning: Building Literacy Skills</a:t>
            </a:r>
          </a:p>
          <a:p>
            <a:pPr indent="-228600">
              <a:lnSpc>
                <a:spcPct val="90000"/>
              </a:lnSpc>
              <a:spcAft>
                <a:spcPts val="600"/>
              </a:spcAft>
              <a:buFont typeface="Arial" panose="020B0604020202020204" pitchFamily="34" charset="0"/>
              <a:buChar char="•"/>
            </a:pPr>
            <a:r>
              <a:rPr lang="en-US" sz="1900"/>
              <a:t>This guide has three sections:</a:t>
            </a:r>
          </a:p>
          <a:p>
            <a:pPr marL="742950" lvl="1" indent="-228600">
              <a:lnSpc>
                <a:spcPct val="90000"/>
              </a:lnSpc>
              <a:spcAft>
                <a:spcPts val="600"/>
              </a:spcAft>
              <a:buFont typeface="Arial" panose="020B0604020202020204" pitchFamily="34" charset="0"/>
              <a:buChar char="•"/>
            </a:pPr>
            <a:r>
              <a:rPr lang="en-US" sz="1900"/>
              <a:t>Storybook: "I Can Do That! Theo is Ready for School"</a:t>
            </a:r>
          </a:p>
          <a:p>
            <a:pPr marL="742950" lvl="1" indent="-228600">
              <a:lnSpc>
                <a:spcPct val="90000"/>
              </a:lnSpc>
              <a:spcAft>
                <a:spcPts val="600"/>
              </a:spcAft>
              <a:buFont typeface="Arial" panose="020B0604020202020204" pitchFamily="34" charset="0"/>
              <a:buChar char="•"/>
            </a:pPr>
            <a:r>
              <a:rPr lang="en-US" sz="1900"/>
              <a:t>Scrapbook</a:t>
            </a:r>
          </a:p>
          <a:p>
            <a:pPr marL="742950" lvl="1" indent="-228600">
              <a:lnSpc>
                <a:spcPct val="90000"/>
              </a:lnSpc>
              <a:spcAft>
                <a:spcPts val="600"/>
              </a:spcAft>
              <a:buFont typeface="Arial" panose="020B0604020202020204" pitchFamily="34" charset="0"/>
              <a:buChar char="•"/>
            </a:pPr>
            <a:r>
              <a:rPr lang="en-US" sz="1900"/>
              <a:t>Parent Guide: Cracking the Code to Reading</a:t>
            </a:r>
          </a:p>
          <a:p>
            <a:pPr marL="285750" indent="-228600">
              <a:lnSpc>
                <a:spcPct val="90000"/>
              </a:lnSpc>
              <a:spcAft>
                <a:spcPts val="600"/>
              </a:spcAft>
              <a:buFont typeface="Arial" panose="020B0604020202020204" pitchFamily="34" charset="0"/>
              <a:buChar char="•"/>
            </a:pPr>
            <a:r>
              <a:rPr lang="en-US" sz="1900"/>
              <a:t>This initiative was created with room for growth into other academic areas</a:t>
            </a:r>
          </a:p>
        </p:txBody>
      </p:sp>
      <p:pic>
        <p:nvPicPr>
          <p:cNvPr id="8" name="Picture 7">
            <a:extLst>
              <a:ext uri="{FF2B5EF4-FFF2-40B4-BE49-F238E27FC236}">
                <a16:creationId xmlns:a16="http://schemas.microsoft.com/office/drawing/2014/main" id="{6DC3222B-3E07-8970-E184-0953E50F2BEB}"/>
              </a:ext>
            </a:extLst>
          </p:cNvPr>
          <p:cNvPicPr>
            <a:picLocks noChangeAspect="1"/>
          </p:cNvPicPr>
          <p:nvPr/>
        </p:nvPicPr>
        <p:blipFill>
          <a:blip r:embed="rId3"/>
          <a:srcRect b="30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Picture 1">
            <a:extLst>
              <a:ext uri="{FF2B5EF4-FFF2-40B4-BE49-F238E27FC236}">
                <a16:creationId xmlns:a16="http://schemas.microsoft.com/office/drawing/2014/main" id="{89C726D0-A78A-78C1-6C2A-447B549716DD}"/>
              </a:ext>
            </a:extLst>
          </p:cNvPr>
          <p:cNvPicPr>
            <a:picLocks noChangeAspect="1"/>
          </p:cNvPicPr>
          <p:nvPr/>
        </p:nvPicPr>
        <p:blipFill>
          <a:blip r:embed="rId4"/>
          <a:stretch>
            <a:fillRect/>
          </a:stretch>
        </p:blipFill>
        <p:spPr>
          <a:xfrm>
            <a:off x="385763" y="5953125"/>
            <a:ext cx="2657475" cy="666750"/>
          </a:xfrm>
          <a:prstGeom prst="rect">
            <a:avLst/>
          </a:prstGeom>
        </p:spPr>
      </p:pic>
    </p:spTree>
    <p:custDataLst>
      <p:tags r:id="rId1"/>
    </p:custDataLst>
    <p:extLst>
      <p:ext uri="{BB962C8B-B14F-4D97-AF65-F5344CB8AC3E}">
        <p14:creationId xmlns:p14="http://schemas.microsoft.com/office/powerpoint/2010/main" val="361177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824E0BDF-B59C-05D2-8C19-D76388B9E9EB}"/>
              </a:ext>
            </a:extLst>
          </p:cNvPr>
          <p:cNvSpPr>
            <a:spLocks noGrp="1"/>
          </p:cNvSpPr>
          <p:nvPr>
            <p:ph type="title"/>
          </p:nvPr>
        </p:nvSpPr>
        <p:spPr>
          <a:xfrm>
            <a:off x="838201" y="643467"/>
            <a:ext cx="3888526" cy="1800526"/>
          </a:xfrm>
        </p:spPr>
        <p:txBody>
          <a:bodyPr vert="horz" lIns="91440" tIns="45720" rIns="91440" bIns="45720" rtlCol="0" anchor="ctr">
            <a:normAutofit/>
          </a:bodyPr>
          <a:lstStyle/>
          <a:p>
            <a:r>
              <a:rPr lang="en-US" kern="1200">
                <a:solidFill>
                  <a:schemeClr val="tx1"/>
                </a:solidFill>
                <a:latin typeface="+mj-lt"/>
                <a:ea typeface="+mj-ea"/>
                <a:cs typeface="+mj-cs"/>
              </a:rPr>
              <a:t>What the grant looks like now</a:t>
            </a:r>
          </a:p>
        </p:txBody>
      </p:sp>
      <p:sp>
        <p:nvSpPr>
          <p:cNvPr id="5" name="TextBox 4">
            <a:extLst>
              <a:ext uri="{FF2B5EF4-FFF2-40B4-BE49-F238E27FC236}">
                <a16:creationId xmlns:a16="http://schemas.microsoft.com/office/drawing/2014/main" id="{41BD747E-F0C4-32D2-08EA-C8C054262ED6}"/>
              </a:ext>
            </a:extLst>
          </p:cNvPr>
          <p:cNvSpPr txBox="1"/>
          <p:nvPr/>
        </p:nvSpPr>
        <p:spPr>
          <a:xfrm>
            <a:off x="838201" y="2623381"/>
            <a:ext cx="3888528" cy="355358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600"/>
              <a:t>The Legendary Learners grant program is part of the birth to five effort the the SEA's CLSD (2024) grant. </a:t>
            </a:r>
          </a:p>
          <a:p>
            <a:pPr marL="285750" indent="-228600">
              <a:lnSpc>
                <a:spcPct val="90000"/>
              </a:lnSpc>
              <a:spcAft>
                <a:spcPts val="600"/>
              </a:spcAft>
              <a:buFont typeface="Arial" panose="020B0604020202020204" pitchFamily="34" charset="0"/>
              <a:buChar char="•"/>
            </a:pPr>
            <a:r>
              <a:rPr lang="en-US" sz="1600"/>
              <a:t>Awarded to elementary buildings</a:t>
            </a:r>
          </a:p>
          <a:p>
            <a:pPr marL="285750" indent="-228600">
              <a:lnSpc>
                <a:spcPct val="90000"/>
              </a:lnSpc>
              <a:spcAft>
                <a:spcPts val="600"/>
              </a:spcAft>
              <a:buFont typeface="Arial" panose="020B0604020202020204" pitchFamily="34" charset="0"/>
              <a:buChar char="•"/>
            </a:pPr>
            <a:r>
              <a:rPr lang="en-US" sz="1600"/>
              <a:t>Communtiy effort led by a designated coordinator</a:t>
            </a:r>
          </a:p>
          <a:p>
            <a:pPr marL="285750" indent="-228600">
              <a:lnSpc>
                <a:spcPct val="90000"/>
              </a:lnSpc>
              <a:spcAft>
                <a:spcPts val="600"/>
              </a:spcAft>
              <a:buFont typeface="Arial" panose="020B0604020202020204" pitchFamily="34" charset="0"/>
              <a:buChar char="•"/>
            </a:pPr>
            <a:r>
              <a:rPr lang="en-US" sz="1600"/>
              <a:t>Coordinator's network facilitated by a contracted provider</a:t>
            </a:r>
          </a:p>
          <a:p>
            <a:pPr marL="742950" lvl="1" indent="-228600">
              <a:lnSpc>
                <a:spcPct val="90000"/>
              </a:lnSpc>
              <a:spcAft>
                <a:spcPts val="600"/>
              </a:spcAft>
              <a:buFont typeface="Arial" panose="020B0604020202020204" pitchFamily="34" charset="0"/>
              <a:buChar char="•"/>
            </a:pPr>
            <a:r>
              <a:rPr lang="en-US" sz="1600"/>
              <a:t>Sterling Literacy </a:t>
            </a:r>
          </a:p>
          <a:p>
            <a:pPr marL="285750" indent="-228600">
              <a:lnSpc>
                <a:spcPct val="90000"/>
              </a:lnSpc>
              <a:spcAft>
                <a:spcPts val="600"/>
              </a:spcAft>
              <a:buFont typeface="Arial" panose="020B0604020202020204" pitchFamily="34" charset="0"/>
              <a:buChar char="•"/>
            </a:pPr>
            <a:r>
              <a:rPr lang="en-US" sz="1600"/>
              <a:t>Schools and communities will work together to create a School Readiness Transition Plan that will have roles &amp; expectations that live beyond the grant cycle</a:t>
            </a:r>
          </a:p>
        </p:txBody>
      </p:sp>
      <p:pic>
        <p:nvPicPr>
          <p:cNvPr id="4" name="Content Placeholder 3">
            <a:extLst>
              <a:ext uri="{FF2B5EF4-FFF2-40B4-BE49-F238E27FC236}">
                <a16:creationId xmlns:a16="http://schemas.microsoft.com/office/drawing/2014/main" id="{640751F0-AAF9-09EF-CC22-C47DEBC3438F}"/>
              </a:ext>
            </a:extLst>
          </p:cNvPr>
          <p:cNvPicPr>
            <a:picLocks noGrp="1" noChangeAspect="1"/>
          </p:cNvPicPr>
          <p:nvPr>
            <p:ph idx="1"/>
          </p:nvPr>
        </p:nvPicPr>
        <p:blipFill>
          <a:blip r:embed="rId2"/>
          <a:stretch>
            <a:fillRect/>
          </a:stretch>
        </p:blipFill>
        <p:spPr>
          <a:xfrm>
            <a:off x="7011807" y="643234"/>
            <a:ext cx="4325904" cy="5599876"/>
          </a:xfrm>
          <a:prstGeom prst="rect">
            <a:avLst/>
          </a:prstGeom>
        </p:spPr>
      </p:pic>
    </p:spTree>
    <p:extLst>
      <p:ext uri="{BB962C8B-B14F-4D97-AF65-F5344CB8AC3E}">
        <p14:creationId xmlns:p14="http://schemas.microsoft.com/office/powerpoint/2010/main" val="138417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1F5FB2-F464-4F5A-98E8-BD8CFE4F6509}"/>
              </a:ext>
            </a:extLst>
          </p:cNvPr>
          <p:cNvSpPr>
            <a:spLocks noGrp="1"/>
          </p:cNvSpPr>
          <p:nvPr>
            <p:ph idx="1"/>
          </p:nvPr>
        </p:nvSpPr>
        <p:spPr>
          <a:xfrm>
            <a:off x="5878910" y="1201400"/>
            <a:ext cx="5647412" cy="5361362"/>
          </a:xfrm>
        </p:spPr>
        <p:txBody>
          <a:bodyPr/>
          <a:lstStyle/>
          <a:p>
            <a:pPr marL="0" indent="0" algn="ctr">
              <a:lnSpc>
                <a:spcPct val="150000"/>
              </a:lnSpc>
              <a:spcBef>
                <a:spcPts val="300"/>
              </a:spcBef>
              <a:spcAft>
                <a:spcPts val="300"/>
              </a:spcAft>
              <a:buNone/>
            </a:pPr>
            <a:r>
              <a:rPr lang="en-US"/>
              <a:t>Our PDG renewal grant application included supporting smooth transitions and alignment of services for children and families across early childhood, kindergarten and the early grades.</a:t>
            </a:r>
          </a:p>
        </p:txBody>
      </p:sp>
      <p:sp>
        <p:nvSpPr>
          <p:cNvPr id="3" name="Title 2">
            <a:extLst>
              <a:ext uri="{FF2B5EF4-FFF2-40B4-BE49-F238E27FC236}">
                <a16:creationId xmlns:a16="http://schemas.microsoft.com/office/drawing/2014/main" id="{F71492E4-F214-4E80-8174-2F78B8FFF5C3}"/>
              </a:ext>
            </a:extLst>
          </p:cNvPr>
          <p:cNvSpPr>
            <a:spLocks noGrp="1"/>
          </p:cNvSpPr>
          <p:nvPr>
            <p:ph type="title"/>
          </p:nvPr>
        </p:nvSpPr>
        <p:spPr>
          <a:xfrm>
            <a:off x="255556" y="362219"/>
            <a:ext cx="4779307" cy="1678362"/>
          </a:xfrm>
        </p:spPr>
        <p:txBody>
          <a:bodyPr>
            <a:noAutofit/>
          </a:bodyPr>
          <a:lstStyle/>
          <a:p>
            <a:pPr algn="ctr"/>
            <a:r>
              <a:rPr lang="en-US" sz="3600" b="1"/>
              <a:t>Preschool Development Grant Birth to Five</a:t>
            </a:r>
          </a:p>
        </p:txBody>
      </p:sp>
      <p:sp>
        <p:nvSpPr>
          <p:cNvPr id="4" name="Content Placeholder 3">
            <a:extLst>
              <a:ext uri="{FF2B5EF4-FFF2-40B4-BE49-F238E27FC236}">
                <a16:creationId xmlns:a16="http://schemas.microsoft.com/office/drawing/2014/main" id="{85EF0D4D-BD83-47E4-BDC0-7044E611A665}"/>
              </a:ext>
            </a:extLst>
          </p:cNvPr>
          <p:cNvSpPr>
            <a:spLocks noGrp="1"/>
          </p:cNvSpPr>
          <p:nvPr>
            <p:ph idx="10"/>
          </p:nvPr>
        </p:nvSpPr>
        <p:spPr>
          <a:xfrm>
            <a:off x="451719" y="2233900"/>
            <a:ext cx="4386980" cy="4392811"/>
          </a:xfrm>
        </p:spPr>
        <p:txBody>
          <a:bodyPr>
            <a:normAutofit fontScale="70000" lnSpcReduction="20000"/>
          </a:bodyPr>
          <a:lstStyle/>
          <a:p>
            <a:pPr marL="0" indent="0">
              <a:lnSpc>
                <a:spcPct val="150000"/>
              </a:lnSpc>
              <a:spcBef>
                <a:spcPts val="300"/>
              </a:spcBef>
              <a:spcAft>
                <a:spcPts val="300"/>
              </a:spcAft>
              <a:buNone/>
            </a:pPr>
            <a:r>
              <a:rPr lang="en-US" sz="3400" b="1"/>
              <a:t>ND received a planning grant in 2018 and a renewal grant in 2022</a:t>
            </a:r>
          </a:p>
          <a:p>
            <a:pPr marL="0" indent="0">
              <a:lnSpc>
                <a:spcPct val="150000"/>
              </a:lnSpc>
              <a:spcBef>
                <a:spcPts val="300"/>
              </a:spcBef>
              <a:spcAft>
                <a:spcPts val="300"/>
              </a:spcAft>
              <a:buNone/>
            </a:pPr>
            <a:endParaRPr lang="en-US" sz="700" b="1"/>
          </a:p>
          <a:p>
            <a:pPr>
              <a:lnSpc>
                <a:spcPct val="150000"/>
              </a:lnSpc>
              <a:spcBef>
                <a:spcPts val="300"/>
              </a:spcBef>
              <a:spcAft>
                <a:spcPts val="300"/>
              </a:spcAft>
            </a:pPr>
            <a:r>
              <a:rPr lang="en-US" b="1"/>
              <a:t>Maximizing Parent and Family Engagement in the B-5 System was one of five required components each state had to address in the application.</a:t>
            </a:r>
          </a:p>
          <a:p>
            <a:endParaRPr lang="en-US"/>
          </a:p>
        </p:txBody>
      </p:sp>
    </p:spTree>
    <p:custDataLst>
      <p:tags r:id="rId1"/>
    </p:custDataLst>
    <p:extLst>
      <p:ext uri="{BB962C8B-B14F-4D97-AF65-F5344CB8AC3E}">
        <p14:creationId xmlns:p14="http://schemas.microsoft.com/office/powerpoint/2010/main" val="246223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hild playing with toy airplane">
            <a:extLst>
              <a:ext uri="{FF2B5EF4-FFF2-40B4-BE49-F238E27FC236}">
                <a16:creationId xmlns:a16="http://schemas.microsoft.com/office/drawing/2014/main" id="{B7BB6637-1ADC-4B88-BFE6-FCC0D18BCAF3}"/>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0378" r="20378"/>
          <a:stretch/>
        </p:blipFill>
        <p:spPr>
          <a:xfrm>
            <a:off x="6096000" y="0"/>
            <a:ext cx="6096000" cy="6858000"/>
          </a:xfrm>
        </p:spPr>
      </p:pic>
      <p:sp>
        <p:nvSpPr>
          <p:cNvPr id="3" name="Picture Placeholder 2">
            <a:extLst>
              <a:ext uri="{FF2B5EF4-FFF2-40B4-BE49-F238E27FC236}">
                <a16:creationId xmlns:a16="http://schemas.microsoft.com/office/drawing/2014/main" id="{D4536719-D456-48F9-8D48-789F526B763C}"/>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a:xfrm>
            <a:off x="409488" y="177359"/>
            <a:ext cx="7867135" cy="1477122"/>
          </a:xfrm>
        </p:spPr>
        <p:txBody>
          <a:bodyPr>
            <a:normAutofit/>
          </a:bodyPr>
          <a:lstStyle/>
          <a:p>
            <a:r>
              <a:rPr lang="en-US" b="1">
                <a:solidFill>
                  <a:schemeClr val="accent2"/>
                </a:solidFill>
              </a:rPr>
              <a:t>Kindergarten Sturdy Bridge</a:t>
            </a:r>
            <a:br>
              <a:rPr lang="en-US" b="1">
                <a:solidFill>
                  <a:schemeClr val="accent2"/>
                </a:solidFill>
              </a:rPr>
            </a:br>
            <a:r>
              <a:rPr lang="en-US" sz="2000" b="0">
                <a:solidFill>
                  <a:schemeClr val="accent2"/>
                </a:solidFill>
              </a:rPr>
              <a:t>I</a:t>
            </a:r>
            <a:r>
              <a:rPr lang="en-US" sz="2000" b="0"/>
              <a:t>mproving transitions into kindergarten and from kindergarten into first grade</a:t>
            </a:r>
            <a:r>
              <a:rPr lang="en-US" sz="2000" b="1">
                <a:solidFill>
                  <a:schemeClr val="accent2"/>
                </a:solidFill>
              </a:rPr>
              <a:t> </a:t>
            </a:r>
            <a:endParaRPr lang="en-US" b="1"/>
          </a:p>
        </p:txBody>
      </p:sp>
      <p:sp>
        <p:nvSpPr>
          <p:cNvPr id="5" name="Content Placeholder 4">
            <a:extLst>
              <a:ext uri="{FF2B5EF4-FFF2-40B4-BE49-F238E27FC236}">
                <a16:creationId xmlns:a16="http://schemas.microsoft.com/office/drawing/2014/main" id="{930D790E-C965-498A-ACF8-D6B54175344D}"/>
              </a:ext>
            </a:extLst>
          </p:cNvPr>
          <p:cNvSpPr>
            <a:spLocks noGrp="1"/>
          </p:cNvSpPr>
          <p:nvPr>
            <p:ph idx="10"/>
          </p:nvPr>
        </p:nvSpPr>
        <p:spPr>
          <a:xfrm>
            <a:off x="461831" y="1592943"/>
            <a:ext cx="7762447" cy="4082928"/>
          </a:xfrm>
          <a:noFill/>
        </p:spPr>
        <p:txBody>
          <a:bodyPr>
            <a:noAutofit/>
          </a:bodyPr>
          <a:lstStyle/>
          <a:p>
            <a:pPr marL="0" indent="0">
              <a:lnSpc>
                <a:spcPct val="150000"/>
              </a:lnSpc>
              <a:spcBef>
                <a:spcPts val="300"/>
              </a:spcBef>
              <a:spcAft>
                <a:spcPts val="300"/>
              </a:spcAft>
              <a:buNone/>
            </a:pPr>
            <a:r>
              <a:rPr lang="en-US" sz="1400">
                <a:solidFill>
                  <a:schemeClr val="accent5"/>
                </a:solidFill>
              </a:rPr>
              <a:t>2023-2024 U.S. Department of Educatio</a:t>
            </a:r>
            <a:r>
              <a:rPr lang="en-US" sz="1400"/>
              <a:t>n n</a:t>
            </a:r>
            <a:r>
              <a:rPr lang="en-US" sz="1400">
                <a:solidFill>
                  <a:schemeClr val="accent5"/>
                </a:solidFill>
              </a:rPr>
              <a:t>ational </a:t>
            </a:r>
            <a:r>
              <a:rPr lang="en-US" sz="1400"/>
              <a:t>c</a:t>
            </a:r>
            <a:r>
              <a:rPr lang="en-US" sz="1400">
                <a:solidFill>
                  <a:schemeClr val="accent5"/>
                </a:solidFill>
              </a:rPr>
              <a:t>ommunity of practice for state leaders in early childhood and K-12 systems.</a:t>
            </a:r>
          </a:p>
          <a:p>
            <a:pPr fontAlgn="base"/>
            <a:r>
              <a:rPr lang="en-US" sz="1200" b="1"/>
              <a:t>Kindergarten Sturdy Bridge ND Members</a:t>
            </a:r>
            <a:r>
              <a:rPr lang="en-US" sz="1200"/>
              <a:t> </a:t>
            </a:r>
          </a:p>
          <a:p>
            <a:pPr fontAlgn="base"/>
            <a:r>
              <a:rPr lang="en-US" sz="1200"/>
              <a:t>Janelle Wiedrich, HHS, Early Childhood Lead </a:t>
            </a:r>
          </a:p>
          <a:p>
            <a:pPr fontAlgn="base"/>
            <a:r>
              <a:rPr lang="en-US" sz="1200"/>
              <a:t>Kate Waechter, DPI, Academic Support </a:t>
            </a:r>
          </a:p>
          <a:p>
            <a:pPr fontAlgn="base"/>
            <a:r>
              <a:rPr lang="en-US" sz="1200"/>
              <a:t>Kay Larson, HHS Early Childhood Director </a:t>
            </a:r>
          </a:p>
          <a:p>
            <a:pPr fontAlgn="base"/>
            <a:r>
              <a:rPr lang="en-US" sz="1200"/>
              <a:t>Carolyn Kueber, Head Start Collaboration </a:t>
            </a:r>
          </a:p>
          <a:p>
            <a:pPr fontAlgn="base"/>
            <a:r>
              <a:rPr lang="en-US" sz="1200"/>
              <a:t>Angela McSweyn, Part B, 619 </a:t>
            </a:r>
          </a:p>
          <a:p>
            <a:pPr fontAlgn="base"/>
            <a:r>
              <a:rPr lang="en-US" sz="1200"/>
              <a:t>Atiana Beck, English Language, DPI </a:t>
            </a:r>
          </a:p>
          <a:p>
            <a:pPr fontAlgn="base"/>
            <a:r>
              <a:rPr lang="en-US" sz="1200"/>
              <a:t>Angie Richter, Title 1, DPI </a:t>
            </a:r>
          </a:p>
          <a:p>
            <a:pPr fontAlgn="base"/>
            <a:r>
              <a:rPr lang="en-US" sz="1200"/>
              <a:t>Shonda Wild, HHS Best In Class </a:t>
            </a:r>
          </a:p>
          <a:p>
            <a:pPr fontAlgn="base"/>
            <a:r>
              <a:rPr lang="en-US" sz="1200"/>
              <a:t>Jill Olson, Principal, Grafton Public Schools </a:t>
            </a:r>
          </a:p>
          <a:p>
            <a:pPr fontAlgn="base"/>
            <a:r>
              <a:rPr lang="en-US" sz="1200"/>
              <a:t>Dr. Kelli Odden, Mayville State University </a:t>
            </a:r>
          </a:p>
          <a:p>
            <a:pPr fontAlgn="base"/>
            <a:r>
              <a:rPr lang="en-US" sz="1200"/>
              <a:t>Michelle Zaun, Parent/Family member </a:t>
            </a:r>
          </a:p>
          <a:p>
            <a:pPr marL="0" indent="0">
              <a:lnSpc>
                <a:spcPct val="150000"/>
              </a:lnSpc>
              <a:spcBef>
                <a:spcPts val="300"/>
              </a:spcBef>
              <a:spcAft>
                <a:spcPts val="300"/>
              </a:spcAft>
              <a:buNone/>
            </a:pPr>
            <a:endParaRPr lang="en-US" sz="1200">
              <a:solidFill>
                <a:schemeClr val="accent5"/>
              </a:solidFill>
            </a:endParaRPr>
          </a:p>
          <a:p>
            <a:pPr marL="914400" lvl="2" indent="0">
              <a:lnSpc>
                <a:spcPct val="150000"/>
              </a:lnSpc>
              <a:spcBef>
                <a:spcPts val="300"/>
              </a:spcBef>
              <a:spcAft>
                <a:spcPts val="300"/>
              </a:spcAft>
              <a:buNone/>
            </a:pPr>
            <a:endParaRPr lang="en-US" sz="1200"/>
          </a:p>
        </p:txBody>
      </p:sp>
      <p:pic>
        <p:nvPicPr>
          <p:cNvPr id="2" name="Picture 1">
            <a:extLst>
              <a:ext uri="{FF2B5EF4-FFF2-40B4-BE49-F238E27FC236}">
                <a16:creationId xmlns:a16="http://schemas.microsoft.com/office/drawing/2014/main" id="{34F84020-8C81-7CF8-F3A1-5D0A6229F6CB}"/>
              </a:ext>
            </a:extLst>
          </p:cNvPr>
          <p:cNvPicPr>
            <a:picLocks noChangeAspect="1"/>
          </p:cNvPicPr>
          <p:nvPr/>
        </p:nvPicPr>
        <p:blipFill>
          <a:blip r:embed="rId5"/>
          <a:stretch>
            <a:fillRect/>
          </a:stretch>
        </p:blipFill>
        <p:spPr>
          <a:xfrm>
            <a:off x="2870199" y="6020196"/>
            <a:ext cx="2438400" cy="609600"/>
          </a:xfrm>
          <a:prstGeom prst="rect">
            <a:avLst/>
          </a:prstGeom>
        </p:spPr>
      </p:pic>
    </p:spTree>
    <p:custDataLst>
      <p:tags r:id="rId1"/>
    </p:custDataLst>
    <p:extLst>
      <p:ext uri="{BB962C8B-B14F-4D97-AF65-F5344CB8AC3E}">
        <p14:creationId xmlns:p14="http://schemas.microsoft.com/office/powerpoint/2010/main" val="3883575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141E-4CA2-134B-CC9C-21CB58CB58B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89325C-3793-8F78-5331-1089863AE235}"/>
              </a:ext>
            </a:extLst>
          </p:cNvPr>
          <p:cNvSpPr>
            <a:spLocks noGrp="1"/>
          </p:cNvSpPr>
          <p:nvPr>
            <p:ph idx="1"/>
          </p:nvPr>
        </p:nvSpPr>
        <p:spPr>
          <a:xfrm>
            <a:off x="533671" y="2108329"/>
            <a:ext cx="5647412" cy="4020622"/>
          </a:xfrm>
        </p:spPr>
        <p:txBody>
          <a:bodyPr>
            <a:normAutofit fontScale="55000" lnSpcReduction="20000"/>
          </a:bodyPr>
          <a:lstStyle/>
          <a:p>
            <a:pPr marL="0" indent="0">
              <a:lnSpc>
                <a:spcPct val="150000"/>
              </a:lnSpc>
              <a:spcBef>
                <a:spcPts val="300"/>
              </a:spcBef>
              <a:spcAft>
                <a:spcPts val="300"/>
              </a:spcAft>
              <a:buNone/>
            </a:pPr>
            <a:r>
              <a:rPr lang="en-US"/>
              <a:t>The state team worked closely with:</a:t>
            </a:r>
          </a:p>
          <a:p>
            <a:pPr>
              <a:lnSpc>
                <a:spcPct val="150000"/>
              </a:lnSpc>
              <a:spcBef>
                <a:spcPts val="300"/>
              </a:spcBef>
              <a:spcAft>
                <a:spcPts val="300"/>
              </a:spcAft>
            </a:pPr>
            <a:r>
              <a:rPr lang="en-US"/>
              <a:t>Grafton Public Schools – In addition to participating in the state team, Jill Olson, principal at Grafton Public School, developed a local team that participated in their own national community of practice with other LEAs. Her team was able to focus on transition into both kindergarten and the early grades.</a:t>
            </a:r>
          </a:p>
          <a:p>
            <a:pPr>
              <a:lnSpc>
                <a:spcPct val="150000"/>
              </a:lnSpc>
              <a:spcBef>
                <a:spcPts val="300"/>
              </a:spcBef>
              <a:spcAft>
                <a:spcPts val="300"/>
              </a:spcAft>
            </a:pPr>
            <a:r>
              <a:rPr lang="en-US"/>
              <a:t>Mandan Little Leaners – Mandan Public invited the state team to visit and joined the state team for a site visit to Grafton for shared learning and together we identified challenges and successes as well as strategies that could be scaled across the state.</a:t>
            </a:r>
          </a:p>
          <a:p>
            <a:pPr>
              <a:lnSpc>
                <a:spcPct val="150000"/>
              </a:lnSpc>
              <a:spcBef>
                <a:spcPts val="300"/>
              </a:spcBef>
              <a:spcAft>
                <a:spcPts val="300"/>
              </a:spcAft>
            </a:pPr>
            <a:endParaRPr lang="en-US">
              <a:solidFill>
                <a:schemeClr val="accent5"/>
              </a:solidFill>
            </a:endParaRPr>
          </a:p>
          <a:p>
            <a:pPr lvl="2">
              <a:lnSpc>
                <a:spcPct val="150000"/>
              </a:lnSpc>
              <a:spcBef>
                <a:spcPts val="300"/>
              </a:spcBef>
              <a:spcAft>
                <a:spcPts val="300"/>
              </a:spcAft>
            </a:pPr>
            <a:endParaRPr lang="en-US"/>
          </a:p>
          <a:p>
            <a:endParaRPr lang="en-US"/>
          </a:p>
        </p:txBody>
      </p:sp>
      <p:sp>
        <p:nvSpPr>
          <p:cNvPr id="3" name="Title 2">
            <a:extLst>
              <a:ext uri="{FF2B5EF4-FFF2-40B4-BE49-F238E27FC236}">
                <a16:creationId xmlns:a16="http://schemas.microsoft.com/office/drawing/2014/main" id="{3D2A7F83-7E94-4487-9AF5-77CD78E75049}"/>
              </a:ext>
            </a:extLst>
          </p:cNvPr>
          <p:cNvSpPr>
            <a:spLocks noGrp="1"/>
          </p:cNvSpPr>
          <p:nvPr>
            <p:ph type="title"/>
          </p:nvPr>
        </p:nvSpPr>
        <p:spPr>
          <a:xfrm>
            <a:off x="595828" y="322876"/>
            <a:ext cx="5647412" cy="1678362"/>
          </a:xfrm>
        </p:spPr>
        <p:txBody>
          <a:bodyPr>
            <a:normAutofit fontScale="90000"/>
          </a:bodyPr>
          <a:lstStyle/>
          <a:p>
            <a:r>
              <a:rPr lang="en-US"/>
              <a:t>Local LEA studies and pilots sturdy bridge strategies</a:t>
            </a:r>
            <a:endParaRPr lang="en-US" b="1">
              <a:solidFill>
                <a:schemeClr val="accent2"/>
              </a:solidFill>
            </a:endParaRPr>
          </a:p>
        </p:txBody>
      </p:sp>
      <p:sp>
        <p:nvSpPr>
          <p:cNvPr id="4" name="Content Placeholder 3">
            <a:extLst>
              <a:ext uri="{FF2B5EF4-FFF2-40B4-BE49-F238E27FC236}">
                <a16:creationId xmlns:a16="http://schemas.microsoft.com/office/drawing/2014/main" id="{B900DC34-F38B-73A0-B359-E18C90691A77}"/>
              </a:ext>
            </a:extLst>
          </p:cNvPr>
          <p:cNvSpPr>
            <a:spLocks noGrp="1"/>
          </p:cNvSpPr>
          <p:nvPr>
            <p:ph idx="10"/>
          </p:nvPr>
        </p:nvSpPr>
        <p:spPr/>
        <p:txBody>
          <a:bodyPr>
            <a:normAutofit fontScale="62500" lnSpcReduction="20000"/>
          </a:bodyPr>
          <a:lstStyle/>
          <a:p>
            <a:pPr marL="0" indent="0">
              <a:lnSpc>
                <a:spcPct val="150000"/>
              </a:lnSpc>
              <a:spcBef>
                <a:spcPts val="300"/>
              </a:spcBef>
              <a:spcAft>
                <a:spcPts val="300"/>
              </a:spcAft>
              <a:buNone/>
            </a:pPr>
            <a:r>
              <a:rPr lang="en-US" b="1"/>
              <a:t>Sturdy Bridge Framework</a:t>
            </a:r>
          </a:p>
          <a:p>
            <a:pPr>
              <a:lnSpc>
                <a:spcPct val="150000"/>
              </a:lnSpc>
              <a:spcBef>
                <a:spcPts val="300"/>
              </a:spcBef>
              <a:spcAft>
                <a:spcPts val="300"/>
              </a:spcAft>
            </a:pPr>
            <a:r>
              <a:rPr lang="en-US" b="1"/>
              <a:t>Cross-sector kindergarten transition teams</a:t>
            </a:r>
          </a:p>
          <a:p>
            <a:pPr>
              <a:lnSpc>
                <a:spcPct val="150000"/>
              </a:lnSpc>
              <a:spcBef>
                <a:spcPts val="300"/>
              </a:spcBef>
              <a:spcAft>
                <a:spcPts val="300"/>
              </a:spcAft>
            </a:pPr>
            <a:r>
              <a:rPr lang="en-US" b="1"/>
              <a:t>Professional development for educators</a:t>
            </a:r>
          </a:p>
          <a:p>
            <a:pPr>
              <a:lnSpc>
                <a:spcPct val="150000"/>
              </a:lnSpc>
              <a:spcBef>
                <a:spcPts val="300"/>
              </a:spcBef>
              <a:spcAft>
                <a:spcPts val="300"/>
              </a:spcAft>
            </a:pPr>
            <a:r>
              <a:rPr lang="en-US" b="1"/>
              <a:t>Family engagement practices</a:t>
            </a:r>
            <a:endParaRPr lang="en-US"/>
          </a:p>
          <a:p>
            <a:pPr>
              <a:lnSpc>
                <a:spcPct val="150000"/>
              </a:lnSpc>
              <a:spcBef>
                <a:spcPts val="300"/>
              </a:spcBef>
              <a:spcAft>
                <a:spcPts val="300"/>
              </a:spcAft>
            </a:pPr>
            <a:r>
              <a:rPr lang="en-US" b="1"/>
              <a:t>Alignment of curriculum from early childhood into elementary grades</a:t>
            </a:r>
          </a:p>
          <a:p>
            <a:pPr>
              <a:lnSpc>
                <a:spcPct val="150000"/>
              </a:lnSpc>
              <a:spcBef>
                <a:spcPts val="300"/>
              </a:spcBef>
              <a:spcAft>
                <a:spcPts val="300"/>
              </a:spcAft>
            </a:pPr>
            <a:r>
              <a:rPr lang="en-US"/>
              <a:t>Social connect opportunities for children and families</a:t>
            </a:r>
          </a:p>
          <a:p>
            <a:pPr>
              <a:lnSpc>
                <a:spcPct val="150000"/>
              </a:lnSpc>
              <a:spcBef>
                <a:spcPts val="300"/>
              </a:spcBef>
              <a:spcAft>
                <a:spcPts val="300"/>
              </a:spcAft>
            </a:pPr>
            <a:r>
              <a:rPr lang="en-US" b="1"/>
              <a:t>Communicat</a:t>
            </a:r>
            <a:r>
              <a:rPr lang="en-US"/>
              <a:t>ion system between early learning providers and schools </a:t>
            </a:r>
          </a:p>
          <a:p>
            <a:pPr>
              <a:lnSpc>
                <a:spcPct val="150000"/>
              </a:lnSpc>
              <a:spcBef>
                <a:spcPts val="300"/>
              </a:spcBef>
              <a:spcAft>
                <a:spcPts val="300"/>
              </a:spcAft>
            </a:pPr>
            <a:r>
              <a:rPr lang="en-US" b="1"/>
              <a:t>Data informed decision making</a:t>
            </a:r>
          </a:p>
        </p:txBody>
      </p:sp>
    </p:spTree>
    <p:custDataLst>
      <p:tags r:id="rId1"/>
    </p:custDataLst>
    <p:extLst>
      <p:ext uri="{BB962C8B-B14F-4D97-AF65-F5344CB8AC3E}">
        <p14:creationId xmlns:p14="http://schemas.microsoft.com/office/powerpoint/2010/main" val="1257573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29E7E-CBFF-666C-AEB3-99DA625C8CF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D8901D-32DE-0D84-9FC0-C5329FAE050F}"/>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t>In January 2025, a survey went out to districts asking them about kindergarten transitions. We received 105 responses. </a:t>
            </a:r>
          </a:p>
          <a:p>
            <a:pPr marL="0" indent="0">
              <a:lnSpc>
                <a:spcPct val="100000"/>
              </a:lnSpc>
              <a:buNone/>
            </a:pPr>
            <a:endParaRPr lang="en-US" sz="1800" b="1"/>
          </a:p>
          <a:p>
            <a:pPr marL="0" indent="0">
              <a:lnSpc>
                <a:spcPct val="100000"/>
              </a:lnSpc>
              <a:buNone/>
            </a:pPr>
            <a:r>
              <a:rPr lang="en-US" sz="1800" b="1"/>
              <a:t>Are you currently implementing any sort of on-site kindergarten transition program beyond a one-time round-up or open-house event? </a:t>
            </a:r>
          </a:p>
          <a:p>
            <a:pPr marL="0" indent="0">
              <a:lnSpc>
                <a:spcPct val="100000"/>
              </a:lnSpc>
              <a:buNone/>
            </a:pPr>
            <a:r>
              <a:rPr lang="en-US" sz="1800"/>
              <a:t>61 yes</a:t>
            </a:r>
          </a:p>
          <a:p>
            <a:pPr marL="0" indent="0">
              <a:lnSpc>
                <a:spcPct val="100000"/>
              </a:lnSpc>
              <a:buNone/>
            </a:pPr>
            <a:r>
              <a:rPr lang="en-US" sz="1800"/>
              <a:t>44 no</a:t>
            </a:r>
          </a:p>
          <a:p>
            <a:pPr marL="0" indent="0">
              <a:lnSpc>
                <a:spcPct val="100000"/>
              </a:lnSpc>
              <a:buNone/>
            </a:pPr>
            <a:endParaRPr lang="en-US" sz="1800" b="1"/>
          </a:p>
          <a:p>
            <a:pPr marL="0" indent="0">
              <a:lnSpc>
                <a:spcPct val="100000"/>
              </a:lnSpc>
              <a:buNone/>
            </a:pPr>
            <a:r>
              <a:rPr lang="en-US" sz="1800" b="1"/>
              <a:t>What resources, program or approach do you use?</a:t>
            </a:r>
          </a:p>
          <a:p>
            <a:pPr marL="0" indent="0">
              <a:lnSpc>
                <a:spcPct val="100000"/>
              </a:lnSpc>
              <a:buNone/>
            </a:pPr>
            <a:r>
              <a:rPr lang="en-US" sz="1800"/>
              <a:t>Gearing Up for Kindergarten 23</a:t>
            </a:r>
          </a:p>
          <a:p>
            <a:pPr marL="0" indent="0">
              <a:lnSpc>
                <a:spcPct val="100000"/>
              </a:lnSpc>
              <a:buNone/>
            </a:pPr>
            <a:r>
              <a:rPr lang="en-US" sz="1800"/>
              <a:t>Jump Start 4</a:t>
            </a:r>
          </a:p>
          <a:p>
            <a:pPr marL="0" indent="0">
              <a:lnSpc>
                <a:spcPct val="100000"/>
              </a:lnSpc>
              <a:buNone/>
            </a:pPr>
            <a:r>
              <a:rPr lang="en-US" sz="1800"/>
              <a:t>District created 28</a:t>
            </a:r>
          </a:p>
          <a:p>
            <a:pPr marL="0" indent="0">
              <a:lnSpc>
                <a:spcPct val="100000"/>
              </a:lnSpc>
              <a:buNone/>
            </a:pPr>
            <a:r>
              <a:rPr lang="en-US" sz="1800"/>
              <a:t>Other, please describe –most said offer preschool	</a:t>
            </a:r>
            <a:r>
              <a:rPr lang="en-US" sz="1800" b="1"/>
              <a:t>		</a:t>
            </a:r>
          </a:p>
        </p:txBody>
      </p:sp>
      <p:sp>
        <p:nvSpPr>
          <p:cNvPr id="3" name="Title 2">
            <a:extLst>
              <a:ext uri="{FF2B5EF4-FFF2-40B4-BE49-F238E27FC236}">
                <a16:creationId xmlns:a16="http://schemas.microsoft.com/office/drawing/2014/main" id="{19601AA1-A6C6-6F95-EC8A-DE316173EF88}"/>
              </a:ext>
            </a:extLst>
          </p:cNvPr>
          <p:cNvSpPr>
            <a:spLocks noGrp="1"/>
          </p:cNvSpPr>
          <p:nvPr>
            <p:ph type="title"/>
          </p:nvPr>
        </p:nvSpPr>
        <p:spPr/>
        <p:txBody>
          <a:bodyPr>
            <a:normAutofit fontScale="90000"/>
          </a:bodyPr>
          <a:lstStyle/>
          <a:p>
            <a:r>
              <a:rPr lang="en-US">
                <a:latin typeface="Segoe UI"/>
                <a:cs typeface="Segoe UI"/>
              </a:rPr>
              <a:t>Kindergarten Transition Survey of ND School Districts</a:t>
            </a:r>
            <a:endParaRPr lang="en-US"/>
          </a:p>
        </p:txBody>
      </p:sp>
    </p:spTree>
    <p:extLst>
      <p:ext uri="{BB962C8B-B14F-4D97-AF65-F5344CB8AC3E}">
        <p14:creationId xmlns:p14="http://schemas.microsoft.com/office/powerpoint/2010/main" val="1766228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 name="ARTICULATE_DESIGN_ID_OFFICE THEME" val="6AgRyp7A"/>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HHS">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2AFB9A1390974AB2E19F7B93F5A8DF" ma:contentTypeVersion="27" ma:contentTypeDescription="Create a new document." ma:contentTypeScope="" ma:versionID="d451b98bdaa34151968d2bc5d9486c58">
  <xsd:schema xmlns:xsd="http://www.w3.org/2001/XMLSchema" xmlns:xs="http://www.w3.org/2001/XMLSchema" xmlns:p="http://schemas.microsoft.com/office/2006/metadata/properties" xmlns:ns1="http://schemas.microsoft.com/sharepoint/v3" xmlns:ns2="0e936a17-99b8-4365-b541-af93a1544f26" xmlns:ns3="729c0d72-a66a-407d-882d-0b5c2e57f790" xmlns:ns4="25d83d48-fb20-4537-95a6-325135718581" targetNamespace="http://schemas.microsoft.com/office/2006/metadata/properties" ma:root="true" ma:fieldsID="736c85cf00df495d9e323cfaac256b55" ns1:_="" ns2:_="" ns3:_="" ns4:_="">
    <xsd:import namespace="http://schemas.microsoft.com/sharepoint/v3"/>
    <xsd:import namespace="0e936a17-99b8-4365-b541-af93a1544f26"/>
    <xsd:import namespace="729c0d72-a66a-407d-882d-0b5c2e57f790"/>
    <xsd:import namespace="25d83d48-fb20-4537-95a6-3251357185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Items" minOccurs="0"/>
                <xsd:element ref="ns1:_ip_UnifiedCompliancePolicyProperties" minOccurs="0"/>
                <xsd:element ref="ns1:_ip_UnifiedCompliancePolicyUIAction" minOccurs="0"/>
                <xsd:element ref="ns2:lcf76f155ced4ddcb4097134ff3c332f" minOccurs="0"/>
                <xsd:element ref="ns4:TaxCatchAll" minOccurs="0"/>
                <xsd:element ref="ns2:MigrationAssignedTo"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936a17-99b8-4365-b541-af93a1544f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Items" ma:index="19" nillable="true" ma:displayName="Items" ma:format="Dropdown" ma:internalName="Items" ma:percentage="FALSE">
      <xsd:simpleType>
        <xsd:restriction base="dms:Number"/>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igrationAssignedTo" ma:index="25" nillable="true" ma:displayName="Migration Assigned To" ma:format="Dropdown" ma:internalName="MigrationAssignedTo">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9c0d72-a66a-407d-882d-0b5c2e57f7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a1db55e-badc-4d01-9167-5d08e4372ba0}" ma:internalName="TaxCatchAll" ma:showField="CatchAllData" ma:web="729c0d72-a66a-407d-882d-0b5c2e57f7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5d83d48-fb20-4537-95a6-325135718581" xsi:nil="true"/>
    <lcf76f155ced4ddcb4097134ff3c332f xmlns="0e936a17-99b8-4365-b541-af93a1544f26">
      <Terms xmlns="http://schemas.microsoft.com/office/infopath/2007/PartnerControls"/>
    </lcf76f155ced4ddcb4097134ff3c332f>
    <SharedWithUsers xmlns="729c0d72-a66a-407d-882d-0b5c2e57f790">
      <UserInfo>
        <DisplayName>Oestreich, Elizabeth J.</DisplayName>
        <AccountId>139</AccountId>
        <AccountType/>
      </UserInfo>
      <UserInfo>
        <DisplayName>Anderson, Hannah S.</DisplayName>
        <AccountId>24</AccountId>
        <AccountType/>
      </UserInfo>
    </SharedWithUsers>
    <_ip_UnifiedCompliancePolicyUIAction xmlns="http://schemas.microsoft.com/sharepoint/v3" xsi:nil="true"/>
    <MigrationAssignedTo xmlns="0e936a17-99b8-4365-b541-af93a1544f26" xsi:nil="true"/>
    <_ip_UnifiedCompliancePolicyProperties xmlns="http://schemas.microsoft.com/sharepoint/v3" xsi:nil="true"/>
    <Items xmlns="0e936a17-99b8-4365-b541-af93a1544f26" xsi:nil="true"/>
  </documentManagement>
</p:properties>
</file>

<file path=customXml/itemProps1.xml><?xml version="1.0" encoding="utf-8"?>
<ds:datastoreItem xmlns:ds="http://schemas.openxmlformats.org/officeDocument/2006/customXml" ds:itemID="{5C54E691-768F-4924-94EC-6CF550D88A55}">
  <ds:schemaRefs>
    <ds:schemaRef ds:uri="http://schemas.microsoft.com/sharepoint/v3/contenttype/forms"/>
  </ds:schemaRefs>
</ds:datastoreItem>
</file>

<file path=customXml/itemProps2.xml><?xml version="1.0" encoding="utf-8"?>
<ds:datastoreItem xmlns:ds="http://schemas.openxmlformats.org/officeDocument/2006/customXml" ds:itemID="{86350000-7690-4193-842C-D7F81C85471D}">
  <ds:schemaRefs>
    <ds:schemaRef ds:uri="0e936a17-99b8-4365-b541-af93a1544f26"/>
    <ds:schemaRef ds:uri="25d83d48-fb20-4537-95a6-325135718581"/>
    <ds:schemaRef ds:uri="729c0d72-a66a-407d-882d-0b5c2e57f7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7BCEE4-41A6-4CC3-8CEE-46E282815CA5}">
  <ds:schemaRefs>
    <ds:schemaRef ds:uri="729c0d72-a66a-407d-882d-0b5c2e57f790"/>
    <ds:schemaRef ds:uri="http://purl.org/dc/dcmitype/"/>
    <ds:schemaRef ds:uri="http://purl.org/dc/terms/"/>
    <ds:schemaRef ds:uri="http://schemas.openxmlformats.org/package/2006/metadata/core-properties"/>
    <ds:schemaRef ds:uri="http://schemas.microsoft.com/office/infopath/2007/PartnerControls"/>
    <ds:schemaRef ds:uri="25d83d48-fb20-4537-95a6-325135718581"/>
    <ds:schemaRef ds:uri="http://www.w3.org/XML/1998/namespace"/>
    <ds:schemaRef ds:uri="0e936a17-99b8-4365-b541-af93a1544f26"/>
    <ds:schemaRef ds:uri="http://schemas.microsoft.com/office/2006/documentManagement/types"/>
    <ds:schemaRef ds:uri="http://schemas.microsoft.com/sharepoint/v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TotalTime>
  <Words>2182</Words>
  <Application>Microsoft Office PowerPoint</Application>
  <PresentationFormat>Widescreen</PresentationFormat>
  <Paragraphs>220</Paragraphs>
  <Slides>18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Calibri</vt:lpstr>
      <vt:lpstr>Calibri Light</vt:lpstr>
      <vt:lpstr>Segoe UI</vt:lpstr>
      <vt:lpstr>Wingdings</vt:lpstr>
      <vt:lpstr>Office Theme</vt:lpstr>
      <vt:lpstr>School Readiness</vt:lpstr>
      <vt:lpstr>Comprehensive Literacy State Development (CLSD)  Birth – grade 12</vt:lpstr>
      <vt:lpstr>Where we've been</vt:lpstr>
      <vt:lpstr>North Dakota Legendary Learners </vt:lpstr>
      <vt:lpstr>What the grant looks like now</vt:lpstr>
      <vt:lpstr>Preschool Development Grant Birth to Five</vt:lpstr>
      <vt:lpstr>Kindergarten Sturdy Bridge Improving transitions into kindergarten and from kindergarten into first grade </vt:lpstr>
      <vt:lpstr>Local LEA studies and pilots sturdy bridge strategies</vt:lpstr>
      <vt:lpstr>Kindergarten Transition Survey of ND School Districts</vt:lpstr>
      <vt:lpstr>Kindergarten Transition Grants</vt:lpstr>
      <vt:lpstr>School Readiness for Legendary Learners Developing Systems to Support Successful Transition into Kindergarten</vt:lpstr>
      <vt:lpstr>HHS Landing Page</vt:lpstr>
      <vt:lpstr>Podcast series on parenting in the early years</vt:lpstr>
      <vt:lpstr>Training Incentives</vt:lpstr>
      <vt:lpstr>Pyramid Model (PM)</vt:lpstr>
      <vt:lpstr>PowerPoint Presentation</vt:lpstr>
      <vt:lpstr>We’re here to support school readiness initiatives in a collaborative capacity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Amanda</dc:creator>
  <cp:lastModifiedBy>Christy, Mary A.</cp:lastModifiedBy>
  <cp:revision>2</cp:revision>
  <dcterms:created xsi:type="dcterms:W3CDTF">2022-06-10T13:29:43Z</dcterms:created>
  <dcterms:modified xsi:type="dcterms:W3CDTF">2026-04-13T15:36:33Z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0x0101003F2AFB9A1390974AB2E19F7B93F5A8DF</vt:lpwstr>
  </property>
  <property fmtid="{D5CDD505-2E9C-101B-9397-08002B2CF9AE}" pid="3" name="MediaServiceImageTags">
    <vt:lpwstr/>
  </property>
  <property fmtid="{D5CDD505-2E9C-101B-9397-08002B2CF9AE}" pid="4" name="ArticulateGUID">
    <vt:lpwstr>0CBCE77D-FF30-4B75-862F-95145EB32C83</vt:lpwstr>
  </property>
  <property fmtid="{D5CDD505-2E9C-101B-9397-08002B2CF9AE}" pid="5" name="ArticulatePath">
    <vt:lpwstr>https://ndgov.sharepoint.com/sites/dhs-insider/Logos branding templates/PowerPoint Template/HHS PowerPoint Template 9_1_22</vt:lpwstr>
  </property>
</Properties>
</file>