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58"/>
  </p:normalViewPr>
  <p:slideViewPr>
    <p:cSldViewPr snapToGrid="0" snapToObjects="1">
      <p:cViewPr varScale="1">
        <p:scale>
          <a:sx n="70" d="100"/>
          <a:sy n="70" d="100"/>
        </p:scale>
        <p:origin x="4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051560" y="1051560"/>
            <a:ext cx="438912" cy="438912"/>
          </a:xfrm>
          <a:prstGeom prst="round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572768" y="1051560"/>
            <a:ext cx="438912" cy="438912"/>
          </a:xfrm>
          <a:prstGeom prst="round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051560" y="1572768"/>
            <a:ext cx="438912" cy="438912"/>
          </a:xfrm>
          <a:prstGeom prst="round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572768" y="1572768"/>
            <a:ext cx="438912" cy="438912"/>
          </a:xfrm>
          <a:prstGeom prst="round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240280" y="868680"/>
            <a:ext cx="89611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NORTH DAKOTA K–12</a:t>
            </a:r>
          </a:p>
          <a:p>
            <a:pPr>
              <a:spcBef>
                <a:spcPts val="200"/>
              </a:spcBef>
              <a:defRPr sz="1500">
                <a:solidFill>
                  <a:srgbClr val="67A9CF"/>
                </a:solidFill>
              </a:defRPr>
            </a:pPr>
            <a:r>
              <a:t>EDUCATION COORDINATION COUNCIL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788920"/>
            <a:ext cx="10515600" cy="1920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Understanding and Supporting</a:t>
            </a:r>
            <a:br/>
            <a:r>
              <a:t>Student Attendance in North Dakota</a:t>
            </a:r>
          </a:p>
          <a:p>
            <a:pPr>
              <a:spcBef>
                <a:spcPts val="1400"/>
              </a:spcBef>
              <a:defRPr sz="1700">
                <a:solidFill>
                  <a:srgbClr val="D6E4EE"/>
                </a:solidFill>
              </a:defRPr>
            </a:pPr>
            <a:r>
              <a:t>Major themes, policy implications, and possible actions for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5897880"/>
            <a:ext cx="7315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BED2E0"/>
                </a:solidFill>
              </a:defRPr>
            </a:pPr>
            <a:r>
              <a:t>Prepared for Subcommittee Discussion • Dr. Mark Vollmer, Executive Director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7: Local Variation Is Significant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Districts differ in thresholds, definitions, consequences, recovery opportunities, and referral processes.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Local flexibility has value, but excessive variation may produce inconsistent experiences for students and families.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The key question is whether a clearer minimum framework can coexist with local authority.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Conduct a statewide policy scan of intervention triggers, treatment of absences, family contact, team involvement, external referrals, and recovery opportunities.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685800"/>
            <a:ext cx="106070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Attendance as a Statewide Educational Priority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2412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>
                <a:solidFill>
                  <a:srgbClr val="DCE9F1"/>
                </a:solidFill>
              </a:defRPr>
            </a:pPr>
            <a:r>
              <a:t>Attendance is foundational infrastructure for literacy, mathematics, engagement, intervention, and every major educational investment.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3657600"/>
            <a:ext cx="1645920" cy="777240"/>
          </a:xfrm>
          <a:prstGeom prst="round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8680" y="3840480"/>
            <a:ext cx="1645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F4E"/>
                </a:solidFill>
              </a:defRPr>
            </a:pPr>
            <a:r>
              <a:t>Presence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87752" y="380390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81528" y="3657600"/>
            <a:ext cx="1645920" cy="777240"/>
          </a:xfrm>
          <a:prstGeom prst="round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81528" y="3840480"/>
            <a:ext cx="1645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F4E"/>
                </a:solidFill>
              </a:defRPr>
            </a:pPr>
            <a:r>
              <a:t>Access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600" y="380390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94376" y="3657600"/>
            <a:ext cx="1645920" cy="777240"/>
          </a:xfrm>
          <a:prstGeom prst="round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294376" y="3840480"/>
            <a:ext cx="1645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F4E"/>
                </a:solidFill>
              </a:defRPr>
            </a:pPr>
            <a:r>
              <a:t>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13448" y="380390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07223" y="3657600"/>
            <a:ext cx="1645920" cy="777240"/>
          </a:xfrm>
          <a:prstGeom prst="round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507223" y="3840480"/>
            <a:ext cx="1645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F4E"/>
                </a:solidFill>
              </a:defRPr>
            </a:pPr>
            <a:r>
              <a:t>Learning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26296" y="380390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720072" y="3657600"/>
            <a:ext cx="1645920" cy="777240"/>
          </a:xfrm>
          <a:prstGeom prst="round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720072" y="3840480"/>
            <a:ext cx="1645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F4E"/>
                </a:solidFill>
              </a:defRPr>
            </a:pPr>
            <a:r>
              <a:t>Outcomes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507492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Possible action: Consider a coordinated statewide attendance initiative—including public communication that frames attendance as instructional access, not merely compliance.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Suggested Initial Priorities for the Subcommittee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34440"/>
            <a:ext cx="530352" cy="530352"/>
          </a:xfrm>
          <a:prstGeom prst="ellipse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53035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42F4E"/>
                </a:solidFill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207008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Clarify the state response system</a:t>
            </a:r>
          </a:p>
          <a:p>
            <a:pPr>
              <a:defRPr sz="1150">
                <a:solidFill>
                  <a:srgbClr val="2D3741"/>
                </a:solidFill>
              </a:defRPr>
            </a:pPr>
            <a:r>
              <a:t>Distinctions and pathways among chronic absenteeism, truancy, CHINS, and educational neglect.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2221992"/>
            <a:ext cx="530352" cy="530352"/>
          </a:xfrm>
          <a:prstGeom prst="ellipse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1520" y="2313432"/>
            <a:ext cx="53035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42F4E"/>
                </a:solidFill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2194560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Explore a tiered intervention framework</a:t>
            </a:r>
          </a:p>
          <a:p>
            <a:pPr>
              <a:defRPr sz="1150">
                <a:solidFill>
                  <a:srgbClr val="2D3741"/>
                </a:solidFill>
              </a:defRPr>
            </a:pPr>
            <a:r>
              <a:t>Begin before absenteeism becomes chronic or legally actionable.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209544"/>
            <a:ext cx="530352" cy="530352"/>
          </a:xfrm>
          <a:prstGeom prst="ellipse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520" y="3300984"/>
            <a:ext cx="53035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42F4E"/>
                </a:solidFill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182112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Examine cross-agency responsibility and capacity</a:t>
            </a:r>
          </a:p>
          <a:p>
            <a:pPr>
              <a:defRPr sz="1150">
                <a:solidFill>
                  <a:srgbClr val="2D3741"/>
                </a:solidFill>
              </a:defRPr>
            </a:pPr>
            <a:r>
              <a:t>Identify where schools encounter dead ends after internal interventions.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4197096"/>
            <a:ext cx="530352" cy="530352"/>
          </a:xfrm>
          <a:prstGeom prst="ellipse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31520" y="4288536"/>
            <a:ext cx="53035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42F4E"/>
                </a:solidFill>
              </a:defRPr>
            </a:pPr>
            <a: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4169663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Study targeted support for high-need communities</a:t>
            </a:r>
          </a:p>
          <a:p>
            <a:pPr>
              <a:defRPr sz="1150">
                <a:solidFill>
                  <a:srgbClr val="2D3741"/>
                </a:solidFill>
              </a:defRPr>
            </a:pPr>
            <a:r>
              <a:t>Focus on mental health, transportation, family support, and wraparound services.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5184648"/>
            <a:ext cx="530352" cy="530352"/>
          </a:xfrm>
          <a:prstGeom prst="ellipse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31520" y="5276088"/>
            <a:ext cx="53035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42F4E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5157216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Elevate attendance as an instructional priority</a:t>
            </a:r>
          </a:p>
          <a:p>
            <a:pPr>
              <a:defRPr sz="1150">
                <a:solidFill>
                  <a:srgbClr val="2D3741"/>
                </a:solidFill>
              </a:defRPr>
            </a:pPr>
            <a:r>
              <a:t>Connect attendance to literacy, mathematics, engagement, and return on state investment.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A Practical Path Forward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05840"/>
            <a:ext cx="10698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07C"/>
                </a:solidFill>
              </a:defRPr>
            </a:pPr>
            <a:r>
              <a:t>A staged approach preserves local flexibility while improving statewide clarity and coordination.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74519"/>
            <a:ext cx="2029968" cy="31546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874519"/>
            <a:ext cx="2029968" cy="566928"/>
          </a:xfrm>
          <a:prstGeom prst="rect">
            <a:avLst/>
          </a:prstGeom>
          <a:solidFill>
            <a:srgbClr val="316F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0936" y="1993392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</a:defRPr>
            </a:pPr>
            <a:r>
              <a:t>1. Understand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5074" y="2651760"/>
            <a:ext cx="1945661" cy="6924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Statewide policy scan</a:t>
            </a:r>
            <a:br>
              <a:rPr dirty="0"/>
            </a:br>
            <a:r>
              <a:rPr dirty="0"/>
              <a:t>Map current practice and </a:t>
            </a:r>
            <a:endParaRPr lang="en-US" dirty="0"/>
          </a:p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variation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07208" y="1874519"/>
            <a:ext cx="2029968" cy="31546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07208" y="1874519"/>
            <a:ext cx="2029968" cy="56692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935224" y="1993392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</a:defRPr>
            </a:pPr>
            <a:r>
              <a:t>2. Clarify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9734" y="2651760"/>
            <a:ext cx="1564916" cy="6924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Cross-agency review</a:t>
            </a:r>
            <a:br>
              <a:rPr dirty="0"/>
            </a:br>
            <a:r>
              <a:rPr dirty="0"/>
              <a:t>Define roles and</a:t>
            </a:r>
            <a:endParaRPr lang="en-US" dirty="0"/>
          </a:p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 referral pathways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11496" y="1874519"/>
            <a:ext cx="2029968" cy="31546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111496" y="1874519"/>
            <a:ext cx="2029968" cy="566928"/>
          </a:xfrm>
          <a:prstGeom prst="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239512" y="1993392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</a:defRPr>
            </a:pPr>
            <a:r>
              <a:t>3. Design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7800" y="2651760"/>
            <a:ext cx="173736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2D3741"/>
                </a:solidFill>
              </a:defRPr>
            </a:pPr>
            <a:r>
              <a:t>Model tiered framework</a:t>
            </a:r>
            <a:br/>
            <a:r>
              <a:t>Early warning + intervention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15784" y="1874519"/>
            <a:ext cx="2029968" cy="31546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415784" y="1874519"/>
            <a:ext cx="2029968" cy="566928"/>
          </a:xfrm>
          <a:prstGeom prst="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543800" y="1993392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</a:defRPr>
            </a:pPr>
            <a:r>
              <a:t>4. Target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1384" y="2651760"/>
            <a:ext cx="2058769" cy="6924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Identify high-need </a:t>
            </a:r>
            <a:endParaRPr lang="en-US" dirty="0"/>
          </a:p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communities</a:t>
            </a:r>
            <a:br>
              <a:rPr dirty="0"/>
            </a:br>
            <a:r>
              <a:rPr dirty="0"/>
              <a:t>Match resources to barriers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720072" y="1874519"/>
            <a:ext cx="2029968" cy="31546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720072" y="1874519"/>
            <a:ext cx="2029968" cy="566928"/>
          </a:xfrm>
          <a:prstGeom prst="rect">
            <a:avLst/>
          </a:prstGeom>
          <a:solidFill>
            <a:srgbClr val="316F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848088" y="1993392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</a:defRPr>
            </a:pPr>
            <a:r>
              <a:t>5. Mobilize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26126" y="2651760"/>
            <a:ext cx="2017860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Statewide priority and </a:t>
            </a:r>
            <a:endParaRPr lang="en-US" dirty="0"/>
          </a:p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communication</a:t>
            </a:r>
            <a:br>
              <a:rPr dirty="0"/>
            </a:br>
            <a:r>
              <a:rPr dirty="0"/>
              <a:t>Attendance = instructional </a:t>
            </a:r>
            <a:endParaRPr lang="en-US" dirty="0"/>
          </a:p>
          <a:p>
            <a:pPr algn="ctr">
              <a:defRPr sz="1300">
                <a:solidFill>
                  <a:srgbClr val="2D3741"/>
                </a:solidFill>
              </a:defRPr>
            </a:pPr>
            <a:r>
              <a:rPr dirty="0"/>
              <a:t>access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640080"/>
            <a:ext cx="106984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FFFFFF"/>
                </a:solidFill>
              </a:defRPr>
            </a:pPr>
            <a:r>
              <a:t>Questions for Subcommittee Discussion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08760"/>
            <a:ext cx="102412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2D3741"/>
                </a:solidFill>
                <a:latin typeface="Aptos"/>
              </a:defRPr>
            </a:pPr>
            <a:r>
              <a:rPr>
                <a:solidFill>
                  <a:srgbClr val="FFFFFF"/>
                </a:solidFill>
              </a:rPr>
              <a:t>Where is the greatest immediate opportunity: clarity, early intervention, capacity, or consistency?</a:t>
            </a:r>
          </a:p>
          <a:p>
            <a:pPr>
              <a:spcAft>
                <a:spcPts val="1200"/>
              </a:spcAft>
              <a:defRPr sz="1800">
                <a:solidFill>
                  <a:srgbClr val="2D3741"/>
                </a:solidFill>
                <a:latin typeface="Aptos"/>
              </a:defRPr>
            </a:pPr>
            <a:r>
              <a:rPr>
                <a:solidFill>
                  <a:srgbClr val="FFFFFF"/>
                </a:solidFill>
              </a:rPr>
              <a:t>What can be advanced through guidance or coordination—and what may require legislative action?</a:t>
            </a:r>
          </a:p>
          <a:p>
            <a:pPr>
              <a:spcAft>
                <a:spcPts val="1200"/>
              </a:spcAft>
              <a:defRPr sz="1800">
                <a:solidFill>
                  <a:srgbClr val="2D3741"/>
                </a:solidFill>
                <a:latin typeface="Aptos"/>
              </a:defRPr>
            </a:pPr>
            <a:r>
              <a:rPr>
                <a:solidFill>
                  <a:srgbClr val="FFFFFF"/>
                </a:solidFill>
              </a:rPr>
              <a:t>Which agencies and partners must be at the table before policy options are developed?</a:t>
            </a:r>
          </a:p>
          <a:p>
            <a:pPr>
              <a:spcAft>
                <a:spcPts val="1200"/>
              </a:spcAft>
              <a:defRPr sz="1800">
                <a:solidFill>
                  <a:srgbClr val="2D3741"/>
                </a:solidFill>
                <a:latin typeface="Aptos"/>
              </a:defRPr>
            </a:pPr>
            <a:r>
              <a:rPr>
                <a:solidFill>
                  <a:srgbClr val="FFFFFF"/>
                </a:solidFill>
              </a:rPr>
              <a:t>How can North Dakota establish minimum expectations without undermining local flexibility?</a:t>
            </a:r>
          </a:p>
          <a:p>
            <a:pPr>
              <a:spcAft>
                <a:spcPts val="1200"/>
              </a:spcAft>
              <a:defRPr sz="1800">
                <a:solidFill>
                  <a:srgbClr val="2D3741"/>
                </a:solidFill>
                <a:latin typeface="Aptos"/>
              </a:defRPr>
            </a:pPr>
            <a:r>
              <a:rPr>
                <a:solidFill>
                  <a:srgbClr val="FFFFFF"/>
                </a:solidFill>
              </a:rPr>
              <a:t>What should the Council study first?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Source and Attribution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2D3741"/>
                </a:solidFill>
                <a:latin typeface="Aptos"/>
              </a:defRPr>
            </a:pPr>
            <a:r>
              <a:t>University of North Dakota, Bureau of Evaluation and Research Services (UND BEARS). (2026, June 30). Understanding North Dakota’s Absenteeism and Strengthening Attendance.</a:t>
            </a:r>
          </a:p>
          <a:p>
            <a:pPr>
              <a:spcAft>
                <a:spcPts val="1200"/>
              </a:spcAft>
              <a:defRPr sz="1700">
                <a:solidFill>
                  <a:srgbClr val="2D3741"/>
                </a:solidFill>
                <a:latin typeface="Aptos"/>
              </a:defRPr>
            </a:pPr>
            <a:r>
              <a:t>Presentation themes and possible actions are drawn from the uploaded Summary and Analysis for Subcommittee Discussion prepared by Dr. Mark Vollmer.</a:t>
            </a:r>
          </a:p>
          <a:p>
            <a:pPr>
              <a:spcAft>
                <a:spcPts val="1200"/>
              </a:spcAft>
              <a:defRPr sz="1700">
                <a:solidFill>
                  <a:srgbClr val="2D3741"/>
                </a:solidFill>
                <a:latin typeface="Aptos"/>
              </a:defRPr>
            </a:pPr>
            <a:r>
              <a:t>Possible actions are discussion prompts and should not be interpreted as formal recommendations of UND BEARS or predetermined positions of the North Dakota K–12 Education Coordination Council.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Purpose and Perspective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D3741"/>
                </a:solidFill>
                <a:latin typeface="Aptos"/>
              </a:defRPr>
            </a:pPr>
            <a:r>
              <a:t>Translate the UND BEARS findings into a manageable set of major themes for policy discussion.</a:t>
            </a:r>
          </a:p>
          <a:p>
            <a:pPr>
              <a:spcAft>
                <a:spcPts val="1200"/>
              </a:spcAft>
              <a:defRPr sz="1900">
                <a:solidFill>
                  <a:srgbClr val="2D3741"/>
                </a:solidFill>
                <a:latin typeface="Aptos"/>
              </a:defRPr>
            </a:pPr>
            <a:r>
              <a:t>Identify possible actions for further study, coordination, guidance, or legislative consideration.</a:t>
            </a:r>
          </a:p>
          <a:p>
            <a:pPr>
              <a:spcAft>
                <a:spcPts val="1200"/>
              </a:spcAft>
              <a:defRPr sz="1900">
                <a:solidFill>
                  <a:srgbClr val="2D3741"/>
                </a:solidFill>
                <a:latin typeface="Aptos"/>
              </a:defRPr>
            </a:pPr>
            <a:r>
              <a:t>Maintain an important distinction: the observations and possible actions reflect professional analysis—not formal recommendations of the UND BEARS research team or predetermined Council positions.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 Central Message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05840"/>
            <a:ext cx="10698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07C"/>
                </a:solidFill>
              </a:defRPr>
            </a:pPr>
            <a:r>
              <a:t>Attendance is not a single-cause problem—and it is not solved by a single intervention.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352044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08760"/>
            <a:ext cx="82296" cy="1828800"/>
          </a:xfrm>
          <a:prstGeom prst="rect">
            <a:avLst/>
          </a:prstGeom>
          <a:solidFill>
            <a:srgbClr val="316F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6968" y="1645919"/>
            <a:ext cx="315468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A systems issue</a:t>
            </a:r>
          </a:p>
          <a:p>
            <a:pPr>
              <a:spcBef>
                <a:spcPts val="500"/>
              </a:spcBef>
              <a:defRPr sz="1150">
                <a:solidFill>
                  <a:srgbClr val="2D3741"/>
                </a:solidFill>
              </a:defRPr>
            </a:pPr>
            <a:r>
              <a:t>Student, family, school, community, and agency conditions overlap.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3400" y="1508760"/>
            <a:ext cx="352044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343400" y="1508760"/>
            <a:ext cx="82296" cy="1828800"/>
          </a:xfrm>
          <a:prstGeom prst="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44568" y="1645919"/>
            <a:ext cx="315468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An instructional access issue</a:t>
            </a:r>
          </a:p>
          <a:p>
            <a:pPr>
              <a:spcBef>
                <a:spcPts val="500"/>
              </a:spcBef>
              <a:defRPr sz="1150">
                <a:solidFill>
                  <a:srgbClr val="2D3741"/>
                </a:solidFill>
              </a:defRPr>
            </a:pPr>
            <a:r>
              <a:t>Students cannot fully benefit from state investments when they are not consistently present.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01000" y="1508760"/>
            <a:ext cx="352044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01000" y="1508760"/>
            <a:ext cx="82296" cy="1828800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02168" y="1645919"/>
            <a:ext cx="315468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A coordination issue</a:t>
            </a:r>
          </a:p>
          <a:p>
            <a:pPr>
              <a:spcBef>
                <a:spcPts val="500"/>
              </a:spcBef>
              <a:defRPr sz="1150">
                <a:solidFill>
                  <a:srgbClr val="2D3741"/>
                </a:solidFill>
              </a:defRPr>
            </a:pPr>
            <a:r>
              <a:t>Schools may encounter unclear pathways, fragmented responsibilities, and limited external capacity.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14600" y="3703320"/>
            <a:ext cx="352044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514600" y="3703320"/>
            <a:ext cx="82296" cy="1554480"/>
          </a:xfrm>
          <a:prstGeom prst="rect">
            <a:avLst/>
          </a:prstGeom>
          <a:solidFill>
            <a:srgbClr val="E6A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715768" y="3840480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An early-intervention issue</a:t>
            </a:r>
          </a:p>
          <a:p>
            <a:pPr>
              <a:spcBef>
                <a:spcPts val="500"/>
              </a:spcBef>
              <a:defRPr sz="1150">
                <a:solidFill>
                  <a:srgbClr val="2D3741"/>
                </a:solidFill>
              </a:defRPr>
            </a:pPr>
            <a:r>
              <a:t>Waiting for severe or legally actionable absenteeism may be too late.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3703320"/>
            <a:ext cx="352044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2EA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172200" y="3703320"/>
            <a:ext cx="82296" cy="1554480"/>
          </a:xfrm>
          <a:prstGeom prst="rect">
            <a:avLst/>
          </a:prstGeom>
          <a:solidFill>
            <a:srgbClr val="316F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73368" y="3840480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F4E"/>
                </a:solidFill>
              </a:defRPr>
            </a:pPr>
            <a:r>
              <a:t>A balance issue</a:t>
            </a:r>
          </a:p>
          <a:p>
            <a:pPr>
              <a:spcBef>
                <a:spcPts val="500"/>
              </a:spcBef>
              <a:defRPr sz="1150">
                <a:solidFill>
                  <a:srgbClr val="2D3741"/>
                </a:solidFill>
              </a:defRPr>
            </a:pPr>
            <a:r>
              <a:t>The strongest approaches combine high expectations with high support.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1: Attendance Is a Systems 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Absenteeism reflects overlapping barriers: mental health, trauma, academic avoidance, motivation, peer relationships, family responsibilities, instability, transportation, weather, culture, and service access.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Policy implication: counting absences and responding only after thresholds are reached may miss the underlying problem.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Clarify a statewide framework distinguishing chronic absenteeism, truancy, educational neglect, and barrier-driven absenteeism requiring supportive intervention.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2: Early Intervention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Attendance patterns can become habitual and persist across grade levels.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Improving schools use monitoring, escalating thresholds, direct communication, team-based intervention, and individualized follow-up.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Red River is a compelling case for further examination: staged intervention beginning before severe absenteeism.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Explore a model statewide tiered attendance intervention framework that districts can adapt locally.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3: A Referral and Responsibility 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Schools may exhaust internal interventions without a clear next step.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Different systems operate under different legal standards, referral mechanisms, and capacities.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The challenge may be less about absence of law and more about clarity, consistency, capacity, and implementation.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Request a formal cross-agency review to define roles, services, decision points, referral pathways, and communication protocols.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4: Accountability + 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Successful approaches establish clear expectations and structured responses.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They also emphasize relationships, belonging, trusted adults, family communication, recovery options, alternative pathways, tutoring, activities, and partnerships.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Neither a purely punitive model nor a support-only model appears sufficient.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Promote guidance built around early warning systems, barrier analysis, tiered intervention, family engagement, academic continuity, and escalating accountability.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5: Mental Health and Wraparound Capacity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Mental health, trauma, transportation, caregiver instability, and limited specialized services are significant attendance barriers.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Schools are increasingly expected to respond to complex needs with limited staffing and external resources.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Attendance and academic improvement cannot be treated as separate policy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Identify high-need communities where attendance barriers overlap with shortages in behavioral health, transportation, social services, and family supports.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2F4E"/>
                </a:solidFill>
                <a:latin typeface="Aptos Display"/>
              </a:defRPr>
            </a:pPr>
            <a:r>
              <a:t>Theme 6: Tribal Partnerships Offer Important Lessons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69494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New Town and St. John illustrate additional layers of support and accountability through Tribal Education Departments and tribal attendance codes.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Potential lessons include culturally responsive intervention, data sharing, cross-jurisdictional coordination, and community-based support.</a:t>
            </a:r>
          </a:p>
          <a:p>
            <a:pPr>
              <a:spcAft>
                <a:spcPts val="1200"/>
              </a:spcAft>
              <a:defRPr sz="1600">
                <a:solidFill>
                  <a:srgbClr val="2D3741"/>
                </a:solidFill>
                <a:latin typeface="Aptos"/>
              </a:defRPr>
            </a:pPr>
            <a:r>
              <a:t>Any approach must respect tribal sovereignty and local context.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01000" y="1417320"/>
            <a:ext cx="3520440" cy="4206240"/>
          </a:xfrm>
          <a:prstGeom prst="roundRect">
            <a:avLst/>
          </a:prstGeom>
          <a:solidFill>
            <a:srgbClr val="14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75320" y="1737360"/>
            <a:ext cx="2971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>
                <a:solidFill>
                  <a:srgbClr val="E6A830"/>
                </a:solidFill>
              </a:defRPr>
            </a:pPr>
            <a:r>
              <a:t>POSSIBLE ACTION</a:t>
            </a:r>
          </a:p>
          <a:p>
            <a:pPr>
              <a:spcBef>
                <a:spcPts val="1400"/>
              </a:spcBef>
              <a:defRPr sz="1700">
                <a:solidFill>
                  <a:srgbClr val="FFFFFF"/>
                </a:solidFill>
              </a:defRPr>
            </a:pPr>
            <a:r>
              <a:t>Convene focused discussion with Tribal Education Programs and tribal leaders to identify practices that could be strengthened, supported, or adapted.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6510528"/>
            <a:ext cx="11365992" cy="18288"/>
          </a:xfrm>
          <a:prstGeom prst="rect">
            <a:avLst/>
          </a:prstGeom>
          <a:solidFill>
            <a:srgbClr val="67A9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8961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4707C"/>
                </a:solidFill>
              </a:defRPr>
            </a:pPr>
            <a:r>
              <a:t>North Dakota K–12 Education Coordination Council • Subcommittee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07C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1284</Words>
  <Application>Microsoft Office PowerPoint</Application>
  <PresentationFormat>Widescreen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Christy, Mary A.</dc:creator>
  <cp:keywords/>
  <dc:description>generated using python-pptx</dc:description>
  <cp:lastModifiedBy>Christy, Mary A.</cp:lastModifiedBy>
  <cp:revision>3</cp:revision>
  <dcterms:created xsi:type="dcterms:W3CDTF">2013-01-27T09:14:16Z</dcterms:created>
  <dcterms:modified xsi:type="dcterms:W3CDTF">2026-08-04T17:49:51Z</dcterms:modified>
  <cp:category/>
</cp:coreProperties>
</file>