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57" r:id="rId3"/>
    <p:sldId id="258" r:id="rId4"/>
    <p:sldId id="259" r:id="rId5"/>
    <p:sldId id="260" r:id="rId6"/>
    <p:sldId id="262" r:id="rId7"/>
    <p:sldId id="264" r:id="rId8"/>
    <p:sldId id="267" r:id="rId9"/>
    <p:sldId id="266" r:id="rId10"/>
    <p:sldId id="268"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72" autoAdjust="0"/>
    <p:restoredTop sz="76045" autoAdjust="0"/>
  </p:normalViewPr>
  <p:slideViewPr>
    <p:cSldViewPr snapToGrid="0">
      <p:cViewPr varScale="1">
        <p:scale>
          <a:sx n="96" d="100"/>
          <a:sy n="96" d="100"/>
        </p:scale>
        <p:origin x="1152"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654F4A-F5CB-4ECC-9B48-4451C1CDFCE3}" type="datetimeFigureOut">
              <a:rPr lang="en-US" smtClean="0"/>
              <a:t>9/5/2025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0746BA-0952-4E9E-A25E-6626BBBBF26E}" type="slidenum">
              <a:rPr lang="en-US" smtClean="0"/>
              <a:t>‹#›</a:t>
            </a:fld>
            <a:endParaRPr lang="en-US"/>
          </a:p>
        </p:txBody>
      </p:sp>
    </p:spTree>
    <p:extLst>
      <p:ext uri="{BB962C8B-B14F-4D97-AF65-F5344CB8AC3E}">
        <p14:creationId xmlns:p14="http://schemas.microsoft.com/office/powerpoint/2010/main" val="2804242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0746BA-0952-4E9E-A25E-6626BBBBF26E}" type="slidenum">
              <a:rPr lang="en-US" smtClean="0"/>
              <a:t>1</a:t>
            </a:fld>
            <a:endParaRPr lang="en-US"/>
          </a:p>
        </p:txBody>
      </p:sp>
    </p:spTree>
    <p:extLst>
      <p:ext uri="{BB962C8B-B14F-4D97-AF65-F5344CB8AC3E}">
        <p14:creationId xmlns:p14="http://schemas.microsoft.com/office/powerpoint/2010/main" val="33032185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0746BA-0952-4E9E-A25E-6626BBBBF26E}" type="slidenum">
              <a:rPr lang="en-US" smtClean="0"/>
              <a:t>3</a:t>
            </a:fld>
            <a:endParaRPr lang="en-US"/>
          </a:p>
        </p:txBody>
      </p:sp>
    </p:spTree>
    <p:extLst>
      <p:ext uri="{BB962C8B-B14F-4D97-AF65-F5344CB8AC3E}">
        <p14:creationId xmlns:p14="http://schemas.microsoft.com/office/powerpoint/2010/main" val="7387948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0746BA-0952-4E9E-A25E-6626BBBBF26E}" type="slidenum">
              <a:rPr lang="en-US" smtClean="0"/>
              <a:t>4</a:t>
            </a:fld>
            <a:endParaRPr lang="en-US"/>
          </a:p>
        </p:txBody>
      </p:sp>
    </p:spTree>
    <p:extLst>
      <p:ext uri="{BB962C8B-B14F-4D97-AF65-F5344CB8AC3E}">
        <p14:creationId xmlns:p14="http://schemas.microsoft.com/office/powerpoint/2010/main" val="4074200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0746BA-0952-4E9E-A25E-6626BBBBF26E}" type="slidenum">
              <a:rPr lang="en-US" smtClean="0"/>
              <a:t>5</a:t>
            </a:fld>
            <a:endParaRPr lang="en-US"/>
          </a:p>
        </p:txBody>
      </p:sp>
    </p:spTree>
    <p:extLst>
      <p:ext uri="{BB962C8B-B14F-4D97-AF65-F5344CB8AC3E}">
        <p14:creationId xmlns:p14="http://schemas.microsoft.com/office/powerpoint/2010/main" val="12436308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0746BA-0952-4E9E-A25E-6626BBBBF26E}" type="slidenum">
              <a:rPr lang="en-US" smtClean="0"/>
              <a:t>6</a:t>
            </a:fld>
            <a:endParaRPr lang="en-US"/>
          </a:p>
        </p:txBody>
      </p:sp>
    </p:spTree>
    <p:extLst>
      <p:ext uri="{BB962C8B-B14F-4D97-AF65-F5344CB8AC3E}">
        <p14:creationId xmlns:p14="http://schemas.microsoft.com/office/powerpoint/2010/main" val="36000754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4901E-ABEC-3641-9AA2-1C00FFE499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6EFA294-C60F-5155-B280-8814F1E74C8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3EE13A-2457-F146-27CC-AC33250C83B3}"/>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34050AEE-08B9-17D2-AEEB-267726701FE1}"/>
              </a:ext>
            </a:extLst>
          </p:cNvPr>
          <p:cNvSpPr>
            <a:spLocks noGrp="1"/>
          </p:cNvSpPr>
          <p:nvPr>
            <p:ph type="sldNum" sz="quarter" idx="5"/>
          </p:nvPr>
        </p:nvSpPr>
        <p:spPr/>
        <p:txBody>
          <a:bodyPr/>
          <a:lstStyle/>
          <a:p>
            <a:fld id="{290746BA-0952-4E9E-A25E-6626BBBBF26E}" type="slidenum">
              <a:rPr lang="en-US" smtClean="0"/>
              <a:t>7</a:t>
            </a:fld>
            <a:endParaRPr lang="en-US"/>
          </a:p>
        </p:txBody>
      </p:sp>
    </p:spTree>
    <p:extLst>
      <p:ext uri="{BB962C8B-B14F-4D97-AF65-F5344CB8AC3E}">
        <p14:creationId xmlns:p14="http://schemas.microsoft.com/office/powerpoint/2010/main" val="37826994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E9B27D-8E32-FBED-98B7-DBC65B6457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A599E2B-BEEE-B535-6BB8-88761FD2826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CA3FB47-A999-3D1E-C88E-9CECA03DEA7C}"/>
              </a:ext>
            </a:extLst>
          </p:cNvPr>
          <p:cNvSpPr>
            <a:spLocks noGrp="1"/>
          </p:cNvSpPr>
          <p:nvPr>
            <p:ph type="body" idx="1"/>
          </p:nvPr>
        </p:nvSpPr>
        <p:spPr/>
        <p:txBody>
          <a:bodyPr/>
          <a:lstStyle/>
          <a:p>
            <a:endParaRPr lang="en-US" dirty="0"/>
          </a:p>
          <a:p>
            <a:endParaRPr lang="en-US" dirty="0"/>
          </a:p>
          <a:p>
            <a:pPr lvl="1"/>
            <a:r>
              <a:rPr lang="en-US" sz="1200" u="sng"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a:extLst>
              <a:ext uri="{FF2B5EF4-FFF2-40B4-BE49-F238E27FC236}">
                <a16:creationId xmlns:a16="http://schemas.microsoft.com/office/drawing/2014/main" id="{A8A20D49-F680-8F7C-520D-198D4F74ADAC}"/>
              </a:ext>
            </a:extLst>
          </p:cNvPr>
          <p:cNvSpPr>
            <a:spLocks noGrp="1"/>
          </p:cNvSpPr>
          <p:nvPr>
            <p:ph type="sldNum" sz="quarter" idx="5"/>
          </p:nvPr>
        </p:nvSpPr>
        <p:spPr/>
        <p:txBody>
          <a:bodyPr/>
          <a:lstStyle/>
          <a:p>
            <a:fld id="{290746BA-0952-4E9E-A25E-6626BBBBF26E}" type="slidenum">
              <a:rPr lang="en-US" smtClean="0"/>
              <a:t>8</a:t>
            </a:fld>
            <a:endParaRPr lang="en-US"/>
          </a:p>
        </p:txBody>
      </p:sp>
    </p:spTree>
    <p:extLst>
      <p:ext uri="{BB962C8B-B14F-4D97-AF65-F5344CB8AC3E}">
        <p14:creationId xmlns:p14="http://schemas.microsoft.com/office/powerpoint/2010/main" val="38498894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0DAF61AA-5A98-4049-A93E-477E5505141A}" type="datetimeFigureOut">
              <a:rPr lang="en-US" smtClean="0"/>
              <a:t>9/5/2025</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4658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3587080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097955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4249648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84194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755752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76649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5841848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10174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212226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0DAF61AA-5A98-4049-A93E-477E5505141A}" type="datetimeFigureOut">
              <a:rPr lang="en-US" smtClean="0"/>
              <a:t>9/5/2025</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0244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dirty="0">
                <a:solidFill>
                  <a:schemeClr val="tx1">
                    <a:lumMod val="65000"/>
                    <a:lumOff val="35000"/>
                  </a:schemeClr>
                </a:solidFill>
                <a:latin typeface="AvenirNext LT Pro Medium" panose="020B0504020202020204" pitchFamily="34" charset="0"/>
              </a:rPr>
              <a:t> </a:t>
            </a: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r>
              <a:rPr lang="en-US" dirty="0">
                <a:solidFill>
                  <a:schemeClr val="tx1">
                    <a:lumMod val="65000"/>
                    <a:lumOff val="35000"/>
                  </a:schemeClr>
                </a:solidFill>
                <a:latin typeface="AvenirNext LT Pro Medium" panose="020B0504020202020204" pitchFamily="34" charset="0"/>
              </a:rPr>
              <a:t> </a:t>
            </a: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0DAF61AA-5A98-4049-A93E-477E5505141A}" type="datetimeFigureOut">
              <a:rPr lang="en-US" smtClean="0"/>
              <a:pPr/>
              <a:t>9/5/2025</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endParaRPr lang="en-US"/>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101715207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13" name="Top left">
            <a:extLst>
              <a:ext uri="{FF2B5EF4-FFF2-40B4-BE49-F238E27FC236}">
                <a16:creationId xmlns:a16="http://schemas.microsoft.com/office/drawing/2014/main" id="{E4A71F22-0E43-4930-8185-0D8C1736348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3086"/>
            <a:ext cx="2198951" cy="3349518"/>
            <a:chOff x="10849" y="-3086"/>
            <a:chExt cx="2198951" cy="3349518"/>
          </a:xfrm>
        </p:grpSpPr>
        <p:sp>
          <p:nvSpPr>
            <p:cNvPr id="14" name="Freeform: Shape 13">
              <a:extLst>
                <a:ext uri="{FF2B5EF4-FFF2-40B4-BE49-F238E27FC236}">
                  <a16:creationId xmlns:a16="http://schemas.microsoft.com/office/drawing/2014/main" id="{E337B2BE-9368-41E7-B9D3-4F1F971F94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sp>
          <p:nvSpPr>
            <p:cNvPr id="15" name="Freeform: Shape 14">
              <a:extLst>
                <a:ext uri="{FF2B5EF4-FFF2-40B4-BE49-F238E27FC236}">
                  <a16:creationId xmlns:a16="http://schemas.microsoft.com/office/drawing/2014/main" id="{C7EDF3EA-3138-4266-8511-D57CECF0A1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394" y="15241"/>
              <a:ext cx="2190406" cy="3331191"/>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50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EA12DCF8-5403-4AA2-818F-2DF853DC1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978674" cy="307495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50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AD89B414-72F6-4409-A12B-4F23F1CE0F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92" y="15178"/>
              <a:ext cx="1566146" cy="2737264"/>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50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214BA161-43C1-4B9D-A341-694B88127D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15178"/>
              <a:ext cx="1368431" cy="2644975"/>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50000"/>
                </a:schemeClr>
              </a:solidFill>
              <a:prstDash val="lgDash"/>
              <a:round/>
            </a:ln>
          </p:spPr>
          <p:txBody>
            <a:bodyPr rtlCol="0" anchor="ctr"/>
            <a:lstStyle/>
            <a:p>
              <a:endParaRPr lang="en-US"/>
            </a:p>
          </p:txBody>
        </p:sp>
        <p:sp>
          <p:nvSpPr>
            <p:cNvPr id="19" name="Freeform: Shape 18">
              <a:extLst>
                <a:ext uri="{FF2B5EF4-FFF2-40B4-BE49-F238E27FC236}">
                  <a16:creationId xmlns:a16="http://schemas.microsoft.com/office/drawing/2014/main" id="{B211E8CC-9B3E-4E58-821A-069B7C1098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8825" y="543780"/>
              <a:ext cx="494287" cy="1905590"/>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50000"/>
                </a:schemeClr>
              </a:solidFill>
              <a:prstDash val="lgDash"/>
              <a:round/>
            </a:ln>
          </p:spPr>
          <p:txBody>
            <a:bodyPr rtlCol="0" anchor="ctr"/>
            <a:lstStyle/>
            <a:p>
              <a:endParaRPr lang="en-US"/>
            </a:p>
          </p:txBody>
        </p:sp>
        <p:sp>
          <p:nvSpPr>
            <p:cNvPr id="20" name="Freeform: Shape 19">
              <a:extLst>
                <a:ext uri="{FF2B5EF4-FFF2-40B4-BE49-F238E27FC236}">
                  <a16:creationId xmlns:a16="http://schemas.microsoft.com/office/drawing/2014/main" id="{B29FA542-0294-4239-B976-E5D20656CA5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49" y="672286"/>
              <a:ext cx="396930" cy="1690303"/>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50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EA9045A3-208C-4023-9F44-D62234135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3002" y="881264"/>
              <a:ext cx="258791" cy="1336561"/>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50000"/>
                </a:schemeClr>
              </a:solidFill>
              <a:prstDash val="lgDash"/>
              <a:round/>
            </a:ln>
          </p:spPr>
          <p:txBody>
            <a:bodyPr rtlCol="0" anchor="ctr"/>
            <a:lstStyle/>
            <a:p>
              <a:endParaRPr lang="en-US" dirty="0"/>
            </a:p>
          </p:txBody>
        </p:sp>
      </p:grpSp>
      <p:sp>
        <p:nvSpPr>
          <p:cNvPr id="2" name="Title 1">
            <a:extLst>
              <a:ext uri="{FF2B5EF4-FFF2-40B4-BE49-F238E27FC236}">
                <a16:creationId xmlns:a16="http://schemas.microsoft.com/office/drawing/2014/main" id="{CDC78BB7-6801-5B5F-0D41-2FA27DC409D4}"/>
              </a:ext>
            </a:extLst>
          </p:cNvPr>
          <p:cNvSpPr>
            <a:spLocks noGrp="1"/>
          </p:cNvSpPr>
          <p:nvPr>
            <p:ph type="ctrTitle"/>
          </p:nvPr>
        </p:nvSpPr>
        <p:spPr>
          <a:xfrm>
            <a:off x="996275" y="163350"/>
            <a:ext cx="5996619" cy="2065889"/>
          </a:xfrm>
        </p:spPr>
        <p:txBody>
          <a:bodyPr anchor="ctr">
            <a:normAutofit/>
          </a:bodyPr>
          <a:lstStyle/>
          <a:p>
            <a:pPr algn="l"/>
            <a:endParaRPr lang="en-US" sz="2800" dirty="0"/>
          </a:p>
        </p:txBody>
      </p:sp>
      <p:grpSp>
        <p:nvGrpSpPr>
          <p:cNvPr id="23" name="Cross">
            <a:extLst>
              <a:ext uri="{FF2B5EF4-FFF2-40B4-BE49-F238E27FC236}">
                <a16:creationId xmlns:a16="http://schemas.microsoft.com/office/drawing/2014/main" id="{1EDF0462-C0C2-4E84-A7EA-8EE60CEFF6D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45264" y="149792"/>
            <a:ext cx="118872" cy="118872"/>
            <a:chOff x="1175347" y="3733800"/>
            <a:chExt cx="118872" cy="118872"/>
          </a:xfrm>
        </p:grpSpPr>
        <p:cxnSp>
          <p:nvCxnSpPr>
            <p:cNvPr id="24" name="Straight Connector 23">
              <a:extLst>
                <a:ext uri="{FF2B5EF4-FFF2-40B4-BE49-F238E27FC236}">
                  <a16:creationId xmlns:a16="http://schemas.microsoft.com/office/drawing/2014/main" id="{DD5894EA-1641-49CE-AE6E-B9522736A0A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5" name="Straight Connector 24">
              <a:extLst>
                <a:ext uri="{FF2B5EF4-FFF2-40B4-BE49-F238E27FC236}">
                  <a16:creationId xmlns:a16="http://schemas.microsoft.com/office/drawing/2014/main" id="{8C6415EB-8C9A-4F1B-A459-64B94A8651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pic>
        <p:nvPicPr>
          <p:cNvPr id="4" name="image1.png" descr="A blue sign with white text&#10;&#10;AI-generated content may be incorrect.">
            <a:extLst>
              <a:ext uri="{FF2B5EF4-FFF2-40B4-BE49-F238E27FC236}">
                <a16:creationId xmlns:a16="http://schemas.microsoft.com/office/drawing/2014/main" id="{3AC73A6A-8FCC-C35C-A6D0-603610D9BA70}"/>
              </a:ext>
            </a:extLst>
          </p:cNvPr>
          <p:cNvPicPr/>
          <p:nvPr/>
        </p:nvPicPr>
        <p:blipFill>
          <a:blip r:embed="rId3"/>
          <a:stretch>
            <a:fillRect/>
          </a:stretch>
        </p:blipFill>
        <p:spPr>
          <a:xfrm>
            <a:off x="547711" y="130389"/>
            <a:ext cx="7313809" cy="2681478"/>
          </a:xfrm>
          <a:prstGeom prst="rect">
            <a:avLst/>
          </a:prstGeom>
        </p:spPr>
      </p:pic>
      <p:grpSp>
        <p:nvGrpSpPr>
          <p:cNvPr id="27" name="Bottom Right">
            <a:extLst>
              <a:ext uri="{FF2B5EF4-FFF2-40B4-BE49-F238E27FC236}">
                <a16:creationId xmlns:a16="http://schemas.microsoft.com/office/drawing/2014/main" id="{B798A610-8506-4BC1-8108-8E1A31CAB87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28" name="Freeform: Shape 27">
              <a:extLst>
                <a:ext uri="{FF2B5EF4-FFF2-40B4-BE49-F238E27FC236}">
                  <a16:creationId xmlns:a16="http://schemas.microsoft.com/office/drawing/2014/main" id="{5C72D714-A610-482A-B26E-C679E9535D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chemeClr val="tx1">
                    <a:lumMod val="65000"/>
                    <a:lumOff val="35000"/>
                  </a:schemeClr>
                </a:solidFill>
                <a:latin typeface="AvenirNext LT Pro Medium" panose="020B0504020202020204" pitchFamily="34" charset="0"/>
              </a:endParaRPr>
            </a:p>
          </p:txBody>
        </p:sp>
        <p:grpSp>
          <p:nvGrpSpPr>
            <p:cNvPr id="29" name="Graphic 157">
              <a:extLst>
                <a:ext uri="{FF2B5EF4-FFF2-40B4-BE49-F238E27FC236}">
                  <a16:creationId xmlns:a16="http://schemas.microsoft.com/office/drawing/2014/main" id="{D7EF30A6-8E6C-417A-B645-4EC7F0B3824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1" name="Freeform: Shape 30">
                <a:extLst>
                  <a:ext uri="{FF2B5EF4-FFF2-40B4-BE49-F238E27FC236}">
                    <a16:creationId xmlns:a16="http://schemas.microsoft.com/office/drawing/2014/main" id="{17D377E0-C3CC-48DC-B73B-09CEEDE395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endParaRPr lang="en-US"/>
              </a:p>
            </p:txBody>
          </p:sp>
          <p:sp>
            <p:nvSpPr>
              <p:cNvPr id="32" name="Freeform: Shape 31">
                <a:extLst>
                  <a:ext uri="{FF2B5EF4-FFF2-40B4-BE49-F238E27FC236}">
                    <a16:creationId xmlns:a16="http://schemas.microsoft.com/office/drawing/2014/main" id="{80E2DF20-A9FD-4B82-8673-1091B4C008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3" name="Freeform: Shape 32">
                <a:extLst>
                  <a:ext uri="{FF2B5EF4-FFF2-40B4-BE49-F238E27FC236}">
                    <a16:creationId xmlns:a16="http://schemas.microsoft.com/office/drawing/2014/main" id="{2425BAEB-7B00-4394-8302-CF2DEA7440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endParaRPr lang="en-US"/>
              </a:p>
            </p:txBody>
          </p:sp>
          <p:sp>
            <p:nvSpPr>
              <p:cNvPr id="34" name="Freeform: Shape 33">
                <a:extLst>
                  <a:ext uri="{FF2B5EF4-FFF2-40B4-BE49-F238E27FC236}">
                    <a16:creationId xmlns:a16="http://schemas.microsoft.com/office/drawing/2014/main" id="{4917EE8E-E8BC-42F3-BEE3-2F84E8F64D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5" name="Freeform: Shape 34">
                <a:extLst>
                  <a:ext uri="{FF2B5EF4-FFF2-40B4-BE49-F238E27FC236}">
                    <a16:creationId xmlns:a16="http://schemas.microsoft.com/office/drawing/2014/main" id="{B8647303-59FF-4A2B-8D6D-FB229E6590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endParaRPr lang="en-US"/>
              </a:p>
            </p:txBody>
          </p:sp>
          <p:sp>
            <p:nvSpPr>
              <p:cNvPr id="36" name="Freeform: Shape 35">
                <a:extLst>
                  <a:ext uri="{FF2B5EF4-FFF2-40B4-BE49-F238E27FC236}">
                    <a16:creationId xmlns:a16="http://schemas.microsoft.com/office/drawing/2014/main" id="{7BD597AB-C6D9-437D-BBFE-8007D4ED0FE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endParaRPr lang="en-US"/>
              </a:p>
            </p:txBody>
          </p:sp>
          <p:sp>
            <p:nvSpPr>
              <p:cNvPr id="37" name="Freeform: Shape 36">
                <a:extLst>
                  <a:ext uri="{FF2B5EF4-FFF2-40B4-BE49-F238E27FC236}">
                    <a16:creationId xmlns:a16="http://schemas.microsoft.com/office/drawing/2014/main" id="{4FA09AC9-DA2A-4216-BBFD-96E701FB85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endParaRPr lang="en-US"/>
              </a:p>
            </p:txBody>
          </p:sp>
        </p:grpSp>
        <p:sp>
          <p:nvSpPr>
            <p:cNvPr id="30" name="Freeform: Shape 29">
              <a:extLst>
                <a:ext uri="{FF2B5EF4-FFF2-40B4-BE49-F238E27FC236}">
                  <a16:creationId xmlns:a16="http://schemas.microsoft.com/office/drawing/2014/main" id="{A8AD4A98-C6D7-49C8-A31E-29C6DB7C067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6" name="TextBox 5">
            <a:extLst>
              <a:ext uri="{FF2B5EF4-FFF2-40B4-BE49-F238E27FC236}">
                <a16:creationId xmlns:a16="http://schemas.microsoft.com/office/drawing/2014/main" id="{5C487A31-7B3F-E3E7-919B-F694AC60CB1F}"/>
              </a:ext>
            </a:extLst>
          </p:cNvPr>
          <p:cNvSpPr txBox="1"/>
          <p:nvPr/>
        </p:nvSpPr>
        <p:spPr>
          <a:xfrm>
            <a:off x="547712" y="4075533"/>
            <a:ext cx="9891544" cy="1446550"/>
          </a:xfrm>
          <a:prstGeom prst="rect">
            <a:avLst/>
          </a:prstGeom>
          <a:noFill/>
        </p:spPr>
        <p:txBody>
          <a:bodyPr wrap="square">
            <a:spAutoFit/>
          </a:bodyPr>
          <a:lstStyle/>
          <a:p>
            <a:r>
              <a:rPr lang="en-US" sz="4400" b="1" i="1" dirty="0"/>
              <a:t>Cross systems solutions for children with significant behavioral/psychiatric needs </a:t>
            </a:r>
          </a:p>
        </p:txBody>
      </p:sp>
    </p:spTree>
    <p:extLst>
      <p:ext uri="{BB962C8B-B14F-4D97-AF65-F5344CB8AC3E}">
        <p14:creationId xmlns:p14="http://schemas.microsoft.com/office/powerpoint/2010/main" val="732529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0C7C2E-BECF-9ECF-01DD-8395FFD8D3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C885410-1EC9-A5B2-23C6-17CCC4D54244}"/>
              </a:ext>
            </a:extLst>
          </p:cNvPr>
          <p:cNvSpPr>
            <a:spLocks noGrp="1"/>
          </p:cNvSpPr>
          <p:nvPr>
            <p:ph type="title"/>
          </p:nvPr>
        </p:nvSpPr>
        <p:spPr/>
        <p:txBody>
          <a:bodyPr>
            <a:normAutofit fontScale="90000"/>
          </a:bodyPr>
          <a:lstStyle/>
          <a:p>
            <a:r>
              <a:rPr lang="en-US" dirty="0"/>
              <a:t>Primary Challenges &amp; Gaps Leading to Solutions </a:t>
            </a:r>
          </a:p>
        </p:txBody>
      </p:sp>
      <p:sp>
        <p:nvSpPr>
          <p:cNvPr id="3" name="Content Placeholder 2">
            <a:extLst>
              <a:ext uri="{FF2B5EF4-FFF2-40B4-BE49-F238E27FC236}">
                <a16:creationId xmlns:a16="http://schemas.microsoft.com/office/drawing/2014/main" id="{DF0DBB6B-677B-7ECB-5EB0-E047E57CCC08}"/>
              </a:ext>
            </a:extLst>
          </p:cNvPr>
          <p:cNvSpPr>
            <a:spLocks noGrp="1"/>
          </p:cNvSpPr>
          <p:nvPr>
            <p:ph idx="1"/>
          </p:nvPr>
        </p:nvSpPr>
        <p:spPr/>
        <p:txBody>
          <a:bodyPr>
            <a:normAutofit lnSpcReduction="10000"/>
          </a:bodyPr>
          <a:lstStyle/>
          <a:p>
            <a:pPr marL="0" indent="0">
              <a:buNone/>
            </a:pPr>
            <a:r>
              <a:rPr lang="en-US" b="1" dirty="0"/>
              <a:t>CHALLENGE/ GAP: Workforce</a:t>
            </a:r>
          </a:p>
          <a:p>
            <a:r>
              <a:rPr lang="en-US" dirty="0"/>
              <a:t>Everyone has openings</a:t>
            </a:r>
          </a:p>
          <a:p>
            <a:r>
              <a:rPr lang="en-US" dirty="0"/>
              <a:t>Limited services &amp; resources (e.g., treatment facilities for youth, foster homes, rehabilitation services)</a:t>
            </a:r>
          </a:p>
          <a:p>
            <a:pPr marL="0" lvl="0" indent="0">
              <a:buNone/>
            </a:pPr>
            <a:r>
              <a:rPr lang="en-US" b="1" dirty="0"/>
              <a:t>SOLUTIONS</a:t>
            </a:r>
            <a:r>
              <a:rPr lang="en-US" dirty="0"/>
              <a:t>:  </a:t>
            </a:r>
          </a:p>
          <a:p>
            <a:r>
              <a:rPr lang="en-US" dirty="0"/>
              <a:t>Loan forgiveness programs for direct child/youth service positions w/in zones, juvenile courts, PRTF, QRTP, etc. </a:t>
            </a:r>
          </a:p>
          <a:p>
            <a:r>
              <a:rPr lang="en-US" dirty="0"/>
              <a:t>Market to out of state schools </a:t>
            </a:r>
          </a:p>
          <a:p>
            <a:pPr marL="0" indent="0">
              <a:buNone/>
            </a:pPr>
            <a:endParaRPr lang="en-US" dirty="0"/>
          </a:p>
          <a:p>
            <a:endParaRPr lang="en-US" dirty="0"/>
          </a:p>
        </p:txBody>
      </p:sp>
    </p:spTree>
    <p:extLst>
      <p:ext uri="{BB962C8B-B14F-4D97-AF65-F5344CB8AC3E}">
        <p14:creationId xmlns:p14="http://schemas.microsoft.com/office/powerpoint/2010/main" val="1074299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693609-A8D8-C846-0F4C-4FFE62250D75}"/>
              </a:ext>
            </a:extLst>
          </p:cNvPr>
          <p:cNvSpPr>
            <a:spLocks noGrp="1"/>
          </p:cNvSpPr>
          <p:nvPr>
            <p:ph type="title"/>
          </p:nvPr>
        </p:nvSpPr>
        <p:spPr>
          <a:xfrm>
            <a:off x="831850" y="1709739"/>
            <a:ext cx="10515600" cy="1384336"/>
          </a:xfrm>
        </p:spPr>
        <p:txBody>
          <a:bodyPr/>
          <a:lstStyle/>
          <a:p>
            <a:r>
              <a:rPr lang="en-US" dirty="0"/>
              <a:t>Questions? </a:t>
            </a:r>
          </a:p>
        </p:txBody>
      </p:sp>
      <p:sp>
        <p:nvSpPr>
          <p:cNvPr id="3" name="Text Placeholder 2">
            <a:extLst>
              <a:ext uri="{FF2B5EF4-FFF2-40B4-BE49-F238E27FC236}">
                <a16:creationId xmlns:a16="http://schemas.microsoft.com/office/drawing/2014/main" id="{4CF140EA-4BE8-FAE0-4554-4AD88E7717DC}"/>
              </a:ext>
            </a:extLst>
          </p:cNvPr>
          <p:cNvSpPr>
            <a:spLocks noGrp="1"/>
          </p:cNvSpPr>
          <p:nvPr>
            <p:ph type="body" idx="1"/>
          </p:nvPr>
        </p:nvSpPr>
        <p:spPr/>
        <p:txBody>
          <a:bodyPr>
            <a:normAutofit/>
          </a:bodyPr>
          <a:lstStyle/>
          <a:p>
            <a:r>
              <a:rPr lang="en-US" sz="2000" dirty="0"/>
              <a:t>Presented by Kristi Frederick, Director, Ward County HSZ</a:t>
            </a:r>
          </a:p>
          <a:p>
            <a:r>
              <a:rPr lang="en-US" sz="2000" dirty="0"/>
              <a:t>On behalf of Committee Member</a:t>
            </a:r>
          </a:p>
          <a:p>
            <a:r>
              <a:rPr lang="en-US" sz="2000" dirty="0"/>
              <a:t>Rhonda Allery, Director, Mountain Lakes HSZ</a:t>
            </a:r>
          </a:p>
        </p:txBody>
      </p:sp>
    </p:spTree>
    <p:extLst>
      <p:ext uri="{BB962C8B-B14F-4D97-AF65-F5344CB8AC3E}">
        <p14:creationId xmlns:p14="http://schemas.microsoft.com/office/powerpoint/2010/main" val="1564019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B6734-1DDC-1CE9-749C-EC7FE8D92E63}"/>
              </a:ext>
            </a:extLst>
          </p:cNvPr>
          <p:cNvSpPr>
            <a:spLocks noGrp="1"/>
          </p:cNvSpPr>
          <p:nvPr>
            <p:ph type="title"/>
          </p:nvPr>
        </p:nvSpPr>
        <p:spPr/>
        <p:txBody>
          <a:bodyPr/>
          <a:lstStyle/>
          <a:p>
            <a:r>
              <a:rPr lang="en-US" dirty="0"/>
              <a:t>Four Questions + Zone Reflections</a:t>
            </a:r>
          </a:p>
        </p:txBody>
      </p:sp>
      <p:sp>
        <p:nvSpPr>
          <p:cNvPr id="3" name="Content Placeholder 2">
            <a:extLst>
              <a:ext uri="{FF2B5EF4-FFF2-40B4-BE49-F238E27FC236}">
                <a16:creationId xmlns:a16="http://schemas.microsoft.com/office/drawing/2014/main" id="{91581303-6193-0F49-EC5B-0D192769DD27}"/>
              </a:ext>
            </a:extLst>
          </p:cNvPr>
          <p:cNvSpPr>
            <a:spLocks noGrp="1"/>
          </p:cNvSpPr>
          <p:nvPr>
            <p:ph idx="1"/>
          </p:nvPr>
        </p:nvSpPr>
        <p:spPr/>
        <p:txBody>
          <a:bodyPr>
            <a:normAutofit fontScale="92500" lnSpcReduction="10000"/>
          </a:bodyPr>
          <a:lstStyle/>
          <a:p>
            <a:pPr marL="0" indent="0">
              <a:buNone/>
            </a:pPr>
            <a:r>
              <a:rPr lang="en-US" dirty="0"/>
              <a:t>1. What is your definition of children with significant behavioral/psychiatric needs?</a:t>
            </a:r>
          </a:p>
          <a:p>
            <a:pPr marL="0" indent="0">
              <a:buNone/>
            </a:pPr>
            <a:r>
              <a:rPr lang="en-US" dirty="0"/>
              <a:t>2. Within your system, what are the strengths of your continuum of care across systems, including eligibility guidelines and what specific services are provided with both geographic location and numbers if possible? </a:t>
            </a:r>
          </a:p>
          <a:p>
            <a:pPr marL="0" indent="0">
              <a:buNone/>
            </a:pPr>
            <a:r>
              <a:rPr lang="en-US" dirty="0"/>
              <a:t>3. Within your system, what are the challenges of your continuum of care across systems and where are the gaps in services?</a:t>
            </a:r>
          </a:p>
          <a:p>
            <a:pPr marL="0" indent="0">
              <a:buNone/>
            </a:pPr>
            <a:r>
              <a:rPr lang="en-US" dirty="0"/>
              <a:t>4. What does success look like?</a:t>
            </a:r>
          </a:p>
          <a:p>
            <a:endParaRPr lang="en-US" dirty="0"/>
          </a:p>
        </p:txBody>
      </p:sp>
    </p:spTree>
    <p:extLst>
      <p:ext uri="{BB962C8B-B14F-4D97-AF65-F5344CB8AC3E}">
        <p14:creationId xmlns:p14="http://schemas.microsoft.com/office/powerpoint/2010/main" val="217486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99742-374A-65C5-D9F0-747CEBB89923}"/>
              </a:ext>
            </a:extLst>
          </p:cNvPr>
          <p:cNvSpPr>
            <a:spLocks noGrp="1"/>
          </p:cNvSpPr>
          <p:nvPr>
            <p:ph type="title"/>
          </p:nvPr>
        </p:nvSpPr>
        <p:spPr/>
        <p:txBody>
          <a:bodyPr>
            <a:normAutofit fontScale="90000"/>
          </a:bodyPr>
          <a:lstStyle/>
          <a:p>
            <a:r>
              <a:rPr lang="en-US" dirty="0"/>
              <a:t>Definition: APHSA aligns with NDHSZDA </a:t>
            </a:r>
          </a:p>
        </p:txBody>
      </p:sp>
      <p:sp>
        <p:nvSpPr>
          <p:cNvPr id="3" name="Content Placeholder 2">
            <a:extLst>
              <a:ext uri="{FF2B5EF4-FFF2-40B4-BE49-F238E27FC236}">
                <a16:creationId xmlns:a16="http://schemas.microsoft.com/office/drawing/2014/main" id="{08B7ACB3-6DFE-3ACB-E294-B3B92E3182C0}"/>
              </a:ext>
            </a:extLst>
          </p:cNvPr>
          <p:cNvSpPr>
            <a:spLocks noGrp="1"/>
          </p:cNvSpPr>
          <p:nvPr>
            <p:ph sz="half" idx="1"/>
          </p:nvPr>
        </p:nvSpPr>
        <p:spPr/>
        <p:txBody>
          <a:bodyPr>
            <a:normAutofit fontScale="70000" lnSpcReduction="20000"/>
          </a:bodyPr>
          <a:lstStyle/>
          <a:p>
            <a:pPr marL="0" indent="0">
              <a:buNone/>
            </a:pPr>
            <a:r>
              <a:rPr lang="en-US" dirty="0">
                <a:solidFill>
                  <a:schemeClr val="tx1"/>
                </a:solidFill>
              </a:rPr>
              <a:t>“…youth whose needs span across multiple systems, requiring intensive coordination and support. These youth often have extensive trauma histories, substance use, severe behavioral and emotional issues, co-occurring disorders, and developmental disabilities.” (APHSA, 2025)</a:t>
            </a:r>
            <a:endParaRPr lang="en-US" dirty="0"/>
          </a:p>
        </p:txBody>
      </p:sp>
      <p:sp>
        <p:nvSpPr>
          <p:cNvPr id="4" name="Content Placeholder 3">
            <a:extLst>
              <a:ext uri="{FF2B5EF4-FFF2-40B4-BE49-F238E27FC236}">
                <a16:creationId xmlns:a16="http://schemas.microsoft.com/office/drawing/2014/main" id="{49814052-63E5-DF64-0E4D-3741F4D143BF}"/>
              </a:ext>
            </a:extLst>
          </p:cNvPr>
          <p:cNvSpPr>
            <a:spLocks noGrp="1"/>
          </p:cNvSpPr>
          <p:nvPr>
            <p:ph sz="half" idx="2"/>
          </p:nvPr>
        </p:nvSpPr>
        <p:spPr/>
        <p:txBody>
          <a:bodyPr>
            <a:normAutofit fontScale="70000" lnSpcReduction="20000"/>
          </a:bodyPr>
          <a:lstStyle/>
          <a:p>
            <a:pPr marL="171450" lvl="0" indent="-171450">
              <a:buFont typeface="Arial" panose="020B0604020202020204" pitchFamily="34" charset="0"/>
              <a:buChar char="•"/>
            </a:pPr>
            <a:r>
              <a:rPr lang="en-US" dirty="0">
                <a:solidFill>
                  <a:schemeClr val="tx1"/>
                </a:solidFill>
              </a:rPr>
              <a:t>Aggressive, Oppositional, Risk Taking</a:t>
            </a:r>
          </a:p>
          <a:p>
            <a:pPr marL="171450" lvl="0" indent="-171450">
              <a:buFont typeface="Arial" panose="020B0604020202020204" pitchFamily="34" charset="0"/>
              <a:buChar char="•"/>
            </a:pPr>
            <a:r>
              <a:rPr lang="en-US" dirty="0">
                <a:solidFill>
                  <a:schemeClr val="tx1"/>
                </a:solidFill>
              </a:rPr>
              <a:t>Suicidal Ideation, Self-Harm, Substance Abuse</a:t>
            </a:r>
          </a:p>
          <a:p>
            <a:pPr marL="171450" lvl="0" indent="-171450">
              <a:buFont typeface="Arial" panose="020B0604020202020204" pitchFamily="34" charset="0"/>
              <a:buChar char="•"/>
            </a:pPr>
            <a:r>
              <a:rPr lang="en-US" dirty="0">
                <a:solidFill>
                  <a:schemeClr val="tx1"/>
                </a:solidFill>
              </a:rPr>
              <a:t>Depression, Anxiety, PTSD, Other Mood Disorders</a:t>
            </a:r>
          </a:p>
          <a:p>
            <a:pPr marL="171450" lvl="0" indent="-171450">
              <a:buFont typeface="Arial" panose="020B0604020202020204" pitchFamily="34" charset="0"/>
              <a:buChar char="•"/>
            </a:pPr>
            <a:r>
              <a:rPr lang="en-US" dirty="0">
                <a:solidFill>
                  <a:schemeClr val="tx1"/>
                </a:solidFill>
              </a:rPr>
              <a:t>Developmental or Cognitive Disabilities</a:t>
            </a:r>
          </a:p>
          <a:p>
            <a:pPr marL="171450" lvl="0" indent="-171450">
              <a:buFont typeface="Arial" panose="020B0604020202020204" pitchFamily="34" charset="0"/>
              <a:buChar char="•"/>
            </a:pPr>
            <a:r>
              <a:rPr lang="en-US" dirty="0">
                <a:solidFill>
                  <a:schemeClr val="tx1"/>
                </a:solidFill>
              </a:rPr>
              <a:t>Autism Spectrum Disorders</a:t>
            </a:r>
          </a:p>
          <a:p>
            <a:pPr marL="171450" lvl="0" indent="-171450">
              <a:buFont typeface="Arial" panose="020B0604020202020204" pitchFamily="34" charset="0"/>
              <a:buChar char="•"/>
            </a:pPr>
            <a:r>
              <a:rPr lang="en-US" dirty="0">
                <a:solidFill>
                  <a:schemeClr val="tx1"/>
                </a:solidFill>
              </a:rPr>
              <a:t>Chronic or Complex Medical Conditions</a:t>
            </a:r>
          </a:p>
          <a:p>
            <a:pPr marL="171450" lvl="0" indent="-171450">
              <a:buFont typeface="Arial" panose="020B0604020202020204" pitchFamily="34" charset="0"/>
              <a:buChar char="•"/>
            </a:pPr>
            <a:r>
              <a:rPr lang="en-US" dirty="0">
                <a:solidFill>
                  <a:schemeClr val="tx1"/>
                </a:solidFill>
              </a:rPr>
              <a:t>Difficulty with Daily Living Skills</a:t>
            </a:r>
          </a:p>
          <a:p>
            <a:pPr marL="171450" lvl="0" indent="-171450">
              <a:buFont typeface="Arial" panose="020B0604020202020204" pitchFamily="34" charset="0"/>
              <a:buChar char="•"/>
            </a:pPr>
            <a:r>
              <a:rPr lang="en-US" dirty="0">
                <a:solidFill>
                  <a:schemeClr val="tx1"/>
                </a:solidFill>
              </a:rPr>
              <a:t>Physical Disabilities – Assistance Required </a:t>
            </a:r>
            <a:endParaRPr lang="en-US" dirty="0"/>
          </a:p>
        </p:txBody>
      </p:sp>
    </p:spTree>
    <p:extLst>
      <p:ext uri="{BB962C8B-B14F-4D97-AF65-F5344CB8AC3E}">
        <p14:creationId xmlns:p14="http://schemas.microsoft.com/office/powerpoint/2010/main" val="3193838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C6D1-0C40-D3E7-CEC5-10157CBE75AE}"/>
              </a:ext>
            </a:extLst>
          </p:cNvPr>
          <p:cNvSpPr>
            <a:spLocks noGrp="1"/>
          </p:cNvSpPr>
          <p:nvPr>
            <p:ph type="title"/>
          </p:nvPr>
        </p:nvSpPr>
        <p:spPr/>
        <p:txBody>
          <a:bodyPr>
            <a:normAutofit fontScale="90000"/>
          </a:bodyPr>
          <a:lstStyle/>
          <a:p>
            <a:r>
              <a:rPr lang="en-US" dirty="0"/>
              <a:t>Top 5 Hardest to Place Needs or Behaviors </a:t>
            </a:r>
            <a:r>
              <a:rPr lang="en-US" sz="2000" dirty="0"/>
              <a:t>(APHSA, 2025)</a:t>
            </a:r>
            <a:endParaRPr lang="en-US" dirty="0"/>
          </a:p>
        </p:txBody>
      </p:sp>
      <p:sp>
        <p:nvSpPr>
          <p:cNvPr id="3" name="Content Placeholder 2">
            <a:extLst>
              <a:ext uri="{FF2B5EF4-FFF2-40B4-BE49-F238E27FC236}">
                <a16:creationId xmlns:a16="http://schemas.microsoft.com/office/drawing/2014/main" id="{09CE537A-421D-E378-8775-D3CC765B8F0B}"/>
              </a:ext>
            </a:extLst>
          </p:cNvPr>
          <p:cNvSpPr>
            <a:spLocks noGrp="1"/>
          </p:cNvSpPr>
          <p:nvPr>
            <p:ph idx="1"/>
          </p:nvPr>
        </p:nvSpPr>
        <p:spPr/>
        <p:txBody>
          <a:bodyPr>
            <a:normAutofit/>
          </a:bodyPr>
          <a:lstStyle/>
          <a:p>
            <a:pPr>
              <a:buFont typeface="Wingdings" panose="05000000000000000000" pitchFamily="2" charset="2"/>
              <a:buChar char="Ø"/>
            </a:pPr>
            <a:r>
              <a:rPr lang="en-US" sz="3600" dirty="0"/>
              <a:t>Aggression/Violence</a:t>
            </a:r>
          </a:p>
          <a:p>
            <a:pPr>
              <a:buFont typeface="Wingdings" panose="05000000000000000000" pitchFamily="2" charset="2"/>
              <a:buChar char="Ø"/>
            </a:pPr>
            <a:r>
              <a:rPr lang="en-US" sz="3600" dirty="0"/>
              <a:t>Sexual Behavior Issues</a:t>
            </a:r>
          </a:p>
          <a:p>
            <a:pPr>
              <a:buFont typeface="Wingdings" panose="05000000000000000000" pitchFamily="2" charset="2"/>
              <a:buChar char="Ø"/>
            </a:pPr>
            <a:r>
              <a:rPr lang="en-US" sz="3600" dirty="0"/>
              <a:t>Special Needs</a:t>
            </a:r>
          </a:p>
          <a:p>
            <a:pPr>
              <a:buFont typeface="Wingdings" panose="05000000000000000000" pitchFamily="2" charset="2"/>
              <a:buChar char="Ø"/>
            </a:pPr>
            <a:r>
              <a:rPr lang="en-US" sz="3600" dirty="0"/>
              <a:t>Criminal/Delinquent</a:t>
            </a:r>
          </a:p>
          <a:p>
            <a:pPr>
              <a:buFont typeface="Wingdings" panose="05000000000000000000" pitchFamily="2" charset="2"/>
              <a:buChar char="Ø"/>
            </a:pPr>
            <a:r>
              <a:rPr lang="en-US" sz="3600" dirty="0"/>
              <a:t>Mental Health </a:t>
            </a:r>
          </a:p>
          <a:p>
            <a:pPr marL="0" indent="0">
              <a:buNone/>
            </a:pPr>
            <a:endParaRPr lang="en-US" dirty="0"/>
          </a:p>
        </p:txBody>
      </p:sp>
    </p:spTree>
    <p:extLst>
      <p:ext uri="{BB962C8B-B14F-4D97-AF65-F5344CB8AC3E}">
        <p14:creationId xmlns:p14="http://schemas.microsoft.com/office/powerpoint/2010/main" val="581592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31924-8EC5-E4B3-1C1E-285682F39136}"/>
              </a:ext>
            </a:extLst>
          </p:cNvPr>
          <p:cNvSpPr>
            <a:spLocks noGrp="1"/>
          </p:cNvSpPr>
          <p:nvPr>
            <p:ph type="title"/>
          </p:nvPr>
        </p:nvSpPr>
        <p:spPr/>
        <p:txBody>
          <a:bodyPr/>
          <a:lstStyle/>
          <a:p>
            <a:r>
              <a:rPr lang="en-US" dirty="0"/>
              <a:t>HSZ Continuum of Care Strengths </a:t>
            </a:r>
          </a:p>
        </p:txBody>
      </p:sp>
      <p:sp>
        <p:nvSpPr>
          <p:cNvPr id="3" name="Content Placeholder 2">
            <a:extLst>
              <a:ext uri="{FF2B5EF4-FFF2-40B4-BE49-F238E27FC236}">
                <a16:creationId xmlns:a16="http://schemas.microsoft.com/office/drawing/2014/main" id="{A9B4F86E-45B3-19D6-0F7C-EF9058D8602A}"/>
              </a:ext>
            </a:extLst>
          </p:cNvPr>
          <p:cNvSpPr>
            <a:spLocks noGrp="1"/>
          </p:cNvSpPr>
          <p:nvPr>
            <p:ph sz="half" idx="1"/>
          </p:nvPr>
        </p:nvSpPr>
        <p:spPr/>
        <p:txBody>
          <a:bodyPr>
            <a:normAutofit fontScale="92500" lnSpcReduction="10000"/>
          </a:bodyPr>
          <a:lstStyle/>
          <a:p>
            <a:r>
              <a:rPr lang="en-US" dirty="0"/>
              <a:t>Service linkage (e.g., mental health, telehealth, medical, education)</a:t>
            </a:r>
          </a:p>
          <a:p>
            <a:r>
              <a:rPr lang="en-US" dirty="0"/>
              <a:t>Family engagement </a:t>
            </a:r>
          </a:p>
          <a:p>
            <a:r>
              <a:rPr lang="en-US" dirty="0"/>
              <a:t>Education resources (e.g., IEP, learning options)</a:t>
            </a:r>
          </a:p>
          <a:p>
            <a:r>
              <a:rPr lang="en-US" dirty="0"/>
              <a:t>Doing something with “nothing” – limited human + fiscal resources</a:t>
            </a:r>
          </a:p>
        </p:txBody>
      </p:sp>
      <p:sp>
        <p:nvSpPr>
          <p:cNvPr id="4" name="Content Placeholder 3">
            <a:extLst>
              <a:ext uri="{FF2B5EF4-FFF2-40B4-BE49-F238E27FC236}">
                <a16:creationId xmlns:a16="http://schemas.microsoft.com/office/drawing/2014/main" id="{B069D4BA-26FB-2DB2-93E8-A896859B9969}"/>
              </a:ext>
            </a:extLst>
          </p:cNvPr>
          <p:cNvSpPr>
            <a:spLocks noGrp="1"/>
          </p:cNvSpPr>
          <p:nvPr>
            <p:ph sz="half" idx="2"/>
          </p:nvPr>
        </p:nvSpPr>
        <p:spPr/>
        <p:txBody>
          <a:bodyPr>
            <a:normAutofit fontScale="92500" lnSpcReduction="10000"/>
          </a:bodyPr>
          <a:lstStyle/>
          <a:p>
            <a:r>
              <a:rPr lang="en-US" dirty="0"/>
              <a:t>Show up for kids (e.g., transports, helping other zones with visits/contacts)</a:t>
            </a:r>
          </a:p>
          <a:p>
            <a:r>
              <a:rPr lang="en-US" dirty="0"/>
              <a:t>Spend nights in the office or hotels because no placements available </a:t>
            </a:r>
          </a:p>
          <a:p>
            <a:r>
              <a:rPr lang="en-US" dirty="0"/>
              <a:t>Weekend / after hours responses to preserve placements &amp; prevent placements</a:t>
            </a:r>
          </a:p>
        </p:txBody>
      </p:sp>
    </p:spTree>
    <p:extLst>
      <p:ext uri="{BB962C8B-B14F-4D97-AF65-F5344CB8AC3E}">
        <p14:creationId xmlns:p14="http://schemas.microsoft.com/office/powerpoint/2010/main" val="1275592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3E5AD-6012-63D2-ACC6-FBB64C2D2711}"/>
              </a:ext>
            </a:extLst>
          </p:cNvPr>
          <p:cNvSpPr>
            <a:spLocks noGrp="1"/>
          </p:cNvSpPr>
          <p:nvPr>
            <p:ph type="title"/>
          </p:nvPr>
        </p:nvSpPr>
        <p:spPr/>
        <p:txBody>
          <a:bodyPr/>
          <a:lstStyle/>
          <a:p>
            <a:r>
              <a:rPr lang="en-US" dirty="0"/>
              <a:t>Services </a:t>
            </a:r>
          </a:p>
        </p:txBody>
      </p:sp>
      <p:sp>
        <p:nvSpPr>
          <p:cNvPr id="3" name="Content Placeholder 2">
            <a:extLst>
              <a:ext uri="{FF2B5EF4-FFF2-40B4-BE49-F238E27FC236}">
                <a16:creationId xmlns:a16="http://schemas.microsoft.com/office/drawing/2014/main" id="{AE436D39-89B5-E6D2-1A93-0EACE70C01A1}"/>
              </a:ext>
            </a:extLst>
          </p:cNvPr>
          <p:cNvSpPr>
            <a:spLocks noGrp="1"/>
          </p:cNvSpPr>
          <p:nvPr>
            <p:ph idx="1"/>
          </p:nvPr>
        </p:nvSpPr>
        <p:spPr/>
        <p:txBody>
          <a:bodyPr>
            <a:normAutofit/>
          </a:bodyPr>
          <a:lstStyle/>
          <a:p>
            <a:pPr marL="0" indent="0">
              <a:buNone/>
            </a:pPr>
            <a:r>
              <a:rPr lang="en-US" dirty="0"/>
              <a:t>All Zones provide the following direct child welfare services:</a:t>
            </a:r>
            <a:br>
              <a:rPr lang="en-US" dirty="0"/>
            </a:br>
            <a:endParaRPr lang="en-US" dirty="0"/>
          </a:p>
          <a:p>
            <a:r>
              <a:rPr lang="en-US" dirty="0"/>
              <a:t>Safety assessment and planning for children </a:t>
            </a:r>
          </a:p>
          <a:p>
            <a:r>
              <a:rPr lang="en-US" dirty="0"/>
              <a:t>CPS Assessments </a:t>
            </a:r>
          </a:p>
          <a:p>
            <a:r>
              <a:rPr lang="en-US" dirty="0"/>
              <a:t>Case management services</a:t>
            </a:r>
          </a:p>
          <a:p>
            <a:pPr lvl="1"/>
            <a:r>
              <a:rPr lang="en-US" dirty="0"/>
              <a:t>In-Home</a:t>
            </a:r>
          </a:p>
          <a:p>
            <a:pPr lvl="1"/>
            <a:r>
              <a:rPr lang="en-US" dirty="0"/>
              <a:t>Foster Care </a:t>
            </a:r>
          </a:p>
          <a:p>
            <a:r>
              <a:rPr lang="en-US" dirty="0"/>
              <a:t>Emergency on-call services for child safety needs </a:t>
            </a:r>
          </a:p>
          <a:p>
            <a:pPr lvl="2"/>
            <a:endParaRPr lang="en-US" dirty="0"/>
          </a:p>
        </p:txBody>
      </p:sp>
    </p:spTree>
    <p:extLst>
      <p:ext uri="{BB962C8B-B14F-4D97-AF65-F5344CB8AC3E}">
        <p14:creationId xmlns:p14="http://schemas.microsoft.com/office/powerpoint/2010/main" val="80867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5F76D-5D76-7784-D62E-0E226E53913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3705AF-E957-3F62-2978-1D63D7D57DD4}"/>
              </a:ext>
            </a:extLst>
          </p:cNvPr>
          <p:cNvSpPr>
            <a:spLocks noGrp="1"/>
          </p:cNvSpPr>
          <p:nvPr>
            <p:ph type="title"/>
          </p:nvPr>
        </p:nvSpPr>
        <p:spPr/>
        <p:txBody>
          <a:bodyPr/>
          <a:lstStyle/>
          <a:p>
            <a:r>
              <a:rPr lang="en-US" dirty="0"/>
              <a:t>Services + Gaps </a:t>
            </a:r>
          </a:p>
        </p:txBody>
      </p:sp>
      <p:sp>
        <p:nvSpPr>
          <p:cNvPr id="3" name="Content Placeholder 2">
            <a:extLst>
              <a:ext uri="{FF2B5EF4-FFF2-40B4-BE49-F238E27FC236}">
                <a16:creationId xmlns:a16="http://schemas.microsoft.com/office/drawing/2014/main" id="{48F5E29E-BDB3-831D-E6BB-A1EE2DAE7AB0}"/>
              </a:ext>
            </a:extLst>
          </p:cNvPr>
          <p:cNvSpPr>
            <a:spLocks noGrp="1"/>
          </p:cNvSpPr>
          <p:nvPr>
            <p:ph idx="1"/>
          </p:nvPr>
        </p:nvSpPr>
        <p:spPr>
          <a:xfrm>
            <a:off x="838200" y="1414130"/>
            <a:ext cx="10515600" cy="5178056"/>
          </a:xfrm>
        </p:spPr>
        <p:txBody>
          <a:bodyPr>
            <a:normAutofit fontScale="70000" lnSpcReduction="20000"/>
          </a:bodyPr>
          <a:lstStyle/>
          <a:p>
            <a:r>
              <a:rPr lang="en-US" dirty="0"/>
              <a:t>HSCs exist in all regions, but…</a:t>
            </a:r>
          </a:p>
          <a:p>
            <a:pPr lvl="1"/>
            <a:r>
              <a:rPr lang="en-US" dirty="0"/>
              <a:t>Services vary across the state (e.g., MST exists in 1 zone)</a:t>
            </a:r>
          </a:p>
          <a:p>
            <a:pPr lvl="1"/>
            <a:r>
              <a:rPr lang="en-US" dirty="0"/>
              <a:t>Access often limited because no providers, services not available through entire region (e.g., mobile crisis unit)</a:t>
            </a:r>
          </a:p>
          <a:p>
            <a:pPr lvl="1"/>
            <a:r>
              <a:rPr lang="en-US" dirty="0"/>
              <a:t>Children’s services vary greatly between all HSCs</a:t>
            </a:r>
          </a:p>
          <a:p>
            <a:pPr lvl="2"/>
            <a:r>
              <a:rPr lang="en-US" dirty="0"/>
              <a:t>Some zones don’t have any MH providers for children or adults (e.g., Agassiz)</a:t>
            </a:r>
          </a:p>
          <a:p>
            <a:pPr lvl="2"/>
            <a:r>
              <a:rPr lang="en-US" dirty="0"/>
              <a:t>Some rural zones have very limited services due to poverty, no providers (e.g., Mountain Lakes, Roughrider North)</a:t>
            </a:r>
          </a:p>
          <a:p>
            <a:pPr lvl="2"/>
            <a:r>
              <a:rPr lang="en-US" dirty="0"/>
              <a:t>In essence, some zones are service deserts (e.g., MST exists in 1 zone, not all)</a:t>
            </a:r>
          </a:p>
          <a:p>
            <a:r>
              <a:rPr lang="en-US" dirty="0"/>
              <a:t>Extremely limited services for youth with aggressive behaviors, sexually deviant behaviors, developmental disabilities </a:t>
            </a:r>
          </a:p>
          <a:p>
            <a:pPr lvl="1"/>
            <a:r>
              <a:rPr lang="en-US" dirty="0"/>
              <a:t>Child welfare not designed or built with a model to meet these high needs </a:t>
            </a:r>
          </a:p>
          <a:p>
            <a:r>
              <a:rPr lang="en-US" dirty="0"/>
              <a:t>Limited placement options to meet basic needs for complex, high needs, cross-systems youth (e.g., zone custody + juvenile delinquency) </a:t>
            </a:r>
          </a:p>
          <a:p>
            <a:r>
              <a:rPr lang="en-US" dirty="0"/>
              <a:t>Custodial children receive Medicaid – but this doesn’t guarantee appropriate services &amp; resources are available to meet needs </a:t>
            </a:r>
          </a:p>
        </p:txBody>
      </p:sp>
    </p:spTree>
    <p:extLst>
      <p:ext uri="{BB962C8B-B14F-4D97-AF65-F5344CB8AC3E}">
        <p14:creationId xmlns:p14="http://schemas.microsoft.com/office/powerpoint/2010/main" val="42767464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7D5E93-DDE7-138C-6D62-2E101CB9C41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5C864-2BC7-CCB3-8B0E-55E413F11EC1}"/>
              </a:ext>
            </a:extLst>
          </p:cNvPr>
          <p:cNvSpPr>
            <a:spLocks noGrp="1"/>
          </p:cNvSpPr>
          <p:nvPr>
            <p:ph type="title"/>
          </p:nvPr>
        </p:nvSpPr>
        <p:spPr/>
        <p:txBody>
          <a:bodyPr/>
          <a:lstStyle/>
          <a:p>
            <a:r>
              <a:rPr lang="en-US"/>
              <a:t>Services + Gaps </a:t>
            </a:r>
            <a:endParaRPr lang="en-US" dirty="0"/>
          </a:p>
        </p:txBody>
      </p:sp>
      <p:sp>
        <p:nvSpPr>
          <p:cNvPr id="3" name="Content Placeholder 2">
            <a:extLst>
              <a:ext uri="{FF2B5EF4-FFF2-40B4-BE49-F238E27FC236}">
                <a16:creationId xmlns:a16="http://schemas.microsoft.com/office/drawing/2014/main" id="{4CA4D30D-7080-33DE-8C2F-7A281CBBD8EB}"/>
              </a:ext>
            </a:extLst>
          </p:cNvPr>
          <p:cNvSpPr>
            <a:spLocks noGrp="1"/>
          </p:cNvSpPr>
          <p:nvPr>
            <p:ph idx="1"/>
          </p:nvPr>
        </p:nvSpPr>
        <p:spPr/>
        <p:txBody>
          <a:bodyPr>
            <a:normAutofit fontScale="85000" lnSpcReduction="20000"/>
          </a:bodyPr>
          <a:lstStyle/>
          <a:p>
            <a:r>
              <a:rPr lang="en-US" dirty="0"/>
              <a:t>Very limited, perhaps non-existent, system of care for children deemed incompetent</a:t>
            </a:r>
          </a:p>
          <a:p>
            <a:pPr lvl="1"/>
            <a:r>
              <a:rPr lang="en-US" dirty="0"/>
              <a:t>PRTF, foster homes unable to adequately meet needs</a:t>
            </a:r>
          </a:p>
          <a:p>
            <a:pPr lvl="1"/>
            <a:r>
              <a:rPr lang="en-US" dirty="0"/>
              <a:t>DD system of care limited in ability to collaborate, continue with service provision for youth identified as intellectual developmentally disabled (IDD)</a:t>
            </a:r>
          </a:p>
          <a:p>
            <a:r>
              <a:rPr lang="en-US" dirty="0"/>
              <a:t>Limited resources to meet complex medical needs </a:t>
            </a:r>
          </a:p>
          <a:p>
            <a:r>
              <a:rPr lang="en-US" dirty="0"/>
              <a:t>Limited evening services to meet parent needs </a:t>
            </a:r>
          </a:p>
          <a:p>
            <a:r>
              <a:rPr lang="en-US" dirty="0"/>
              <a:t>Inconsistent model of care for youth that intersect with juvenile court/DJS but deemed CHIPS &amp; diverted to child welfare system </a:t>
            </a:r>
          </a:p>
          <a:p>
            <a:r>
              <a:rPr lang="en-US" dirty="0"/>
              <a:t>Workforce challenges for all systems (e.g., CW, MH, DOC, psychiatric, foster homes, PRTF/QRTP, medical, behavioral health, SUD)</a:t>
            </a:r>
          </a:p>
        </p:txBody>
      </p:sp>
    </p:spTree>
    <p:extLst>
      <p:ext uri="{BB962C8B-B14F-4D97-AF65-F5344CB8AC3E}">
        <p14:creationId xmlns:p14="http://schemas.microsoft.com/office/powerpoint/2010/main" val="3481644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5AA66-8803-E608-2562-03CAD263ABBA}"/>
              </a:ext>
            </a:extLst>
          </p:cNvPr>
          <p:cNvSpPr>
            <a:spLocks noGrp="1"/>
          </p:cNvSpPr>
          <p:nvPr>
            <p:ph type="title"/>
          </p:nvPr>
        </p:nvSpPr>
        <p:spPr/>
        <p:txBody>
          <a:bodyPr>
            <a:normAutofit fontScale="90000"/>
          </a:bodyPr>
          <a:lstStyle/>
          <a:p>
            <a:r>
              <a:rPr lang="en-US" dirty="0"/>
              <a:t>Primary Challenges &amp; Gaps Leading to Solutions </a:t>
            </a:r>
          </a:p>
        </p:txBody>
      </p:sp>
      <p:sp>
        <p:nvSpPr>
          <p:cNvPr id="3" name="Content Placeholder 2">
            <a:extLst>
              <a:ext uri="{FF2B5EF4-FFF2-40B4-BE49-F238E27FC236}">
                <a16:creationId xmlns:a16="http://schemas.microsoft.com/office/drawing/2014/main" id="{30515002-546B-6617-7DFD-3C16EB2FB285}"/>
              </a:ext>
            </a:extLst>
          </p:cNvPr>
          <p:cNvSpPr>
            <a:spLocks noGrp="1"/>
          </p:cNvSpPr>
          <p:nvPr>
            <p:ph idx="1"/>
          </p:nvPr>
        </p:nvSpPr>
        <p:spPr/>
        <p:txBody>
          <a:bodyPr>
            <a:normAutofit fontScale="62500" lnSpcReduction="20000"/>
          </a:bodyPr>
          <a:lstStyle/>
          <a:p>
            <a:pPr marL="0" indent="0">
              <a:buNone/>
            </a:pPr>
            <a:r>
              <a:rPr lang="en-US" b="1" dirty="0"/>
              <a:t>CHALLENGE/ GAP: Behavioral &amp; psychiatric / mental health needs are often:</a:t>
            </a:r>
          </a:p>
          <a:p>
            <a:r>
              <a:rPr lang="en-US" dirty="0"/>
              <a:t>Seen as synonymous; they are not</a:t>
            </a:r>
          </a:p>
          <a:p>
            <a:pPr lvl="0"/>
            <a:r>
              <a:rPr lang="en-US" dirty="0"/>
              <a:t>Co-occur, but not always</a:t>
            </a:r>
          </a:p>
          <a:p>
            <a:pPr lvl="0"/>
            <a:r>
              <a:rPr lang="en-US" dirty="0"/>
              <a:t>Regardless of co-occurrence, they are different &amp; require different responses </a:t>
            </a:r>
          </a:p>
          <a:p>
            <a:pPr lvl="0"/>
            <a:r>
              <a:rPr lang="en-US" dirty="0"/>
              <a:t>When there are not co-occurring conditions, systems must be appropriately responsive </a:t>
            </a:r>
          </a:p>
          <a:p>
            <a:pPr marL="0" lvl="0" indent="0">
              <a:buNone/>
            </a:pPr>
            <a:r>
              <a:rPr lang="en-US" b="1" dirty="0"/>
              <a:t>SOLUTIONS</a:t>
            </a:r>
            <a:r>
              <a:rPr lang="en-US" dirty="0"/>
              <a:t>:  </a:t>
            </a:r>
          </a:p>
          <a:p>
            <a:r>
              <a:rPr lang="en-US" dirty="0"/>
              <a:t>Build common terminology &amp; understanding </a:t>
            </a:r>
          </a:p>
          <a:p>
            <a:r>
              <a:rPr lang="en-US" dirty="0"/>
              <a:t>Improve cross-systems collaboration (e.g., mental health, zones, juvenile court, schools) &amp; access to behavioral modification services that are not necessarily linked to mental health services  </a:t>
            </a:r>
          </a:p>
          <a:p>
            <a:r>
              <a:rPr lang="en-US" dirty="0"/>
              <a:t>Increase consistent and meaningful conversations with juvenile probation and courts </a:t>
            </a:r>
          </a:p>
          <a:p>
            <a:r>
              <a:rPr lang="en-US" dirty="0"/>
              <a:t>Build consistent, meaningful model of care for children who are deemed incompetent</a:t>
            </a:r>
          </a:p>
          <a:p>
            <a:r>
              <a:rPr lang="en-US" dirty="0"/>
              <a:t>Build consistent, meaningful model of practice for youth justice issues  </a:t>
            </a:r>
          </a:p>
          <a:p>
            <a:pPr marL="0" indent="0">
              <a:buNone/>
            </a:pPr>
            <a:endParaRPr lang="en-US" dirty="0"/>
          </a:p>
          <a:p>
            <a:endParaRPr lang="en-US" dirty="0"/>
          </a:p>
        </p:txBody>
      </p:sp>
    </p:spTree>
    <p:extLst>
      <p:ext uri="{BB962C8B-B14F-4D97-AF65-F5344CB8AC3E}">
        <p14:creationId xmlns:p14="http://schemas.microsoft.com/office/powerpoint/2010/main" val="698915744"/>
      </p:ext>
    </p:extLst>
  </p:cSld>
  <p:clrMapOvr>
    <a:masterClrMapping/>
  </p:clrMapOvr>
</p:sld>
</file>

<file path=ppt/theme/theme1.xml><?xml version="1.0" encoding="utf-8"?>
<a:theme xmlns:a="http://schemas.openxmlformats.org/drawingml/2006/main" name="ExploreVTI">
  <a:themeElements>
    <a:clrScheme name="Custom 33">
      <a:dk1>
        <a:sysClr val="windowText" lastClr="000000"/>
      </a:dk1>
      <a:lt1>
        <a:sysClr val="window" lastClr="FFFFFF"/>
      </a:lt1>
      <a:dk2>
        <a:srgbClr val="201449"/>
      </a:dk2>
      <a:lt2>
        <a:srgbClr val="F3F0E9"/>
      </a:lt2>
      <a:accent1>
        <a:srgbClr val="E45221"/>
      </a:accent1>
      <a:accent2>
        <a:srgbClr val="4D4EE6"/>
      </a:accent2>
      <a:accent3>
        <a:srgbClr val="454B78"/>
      </a:accent3>
      <a:accent4>
        <a:srgbClr val="A3A3C1"/>
      </a:accent4>
      <a:accent5>
        <a:srgbClr val="7162FE"/>
      </a:accent5>
      <a:accent6>
        <a:srgbClr val="1EBE9B"/>
      </a:accent6>
      <a:hlink>
        <a:srgbClr val="F900A0"/>
      </a:hlink>
      <a:folHlink>
        <a:srgbClr val="954F72"/>
      </a:folHlink>
    </a:clrScheme>
    <a:fontScheme name="Custom 23">
      <a:majorFont>
        <a:latin typeface="Posterama"/>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Explore</Template>
  <TotalTime>156</TotalTime>
  <Words>881</Words>
  <Application>Microsoft Office PowerPoint</Application>
  <PresentationFormat>Widescreen</PresentationFormat>
  <Paragraphs>91</Paragraphs>
  <Slides>11</Slides>
  <Notes>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Aptos</vt:lpstr>
      <vt:lpstr>Arial</vt:lpstr>
      <vt:lpstr>Avenir Next LT Pro</vt:lpstr>
      <vt:lpstr>AvenirNext LT Pro Medium</vt:lpstr>
      <vt:lpstr>Posterama</vt:lpstr>
      <vt:lpstr>Wingdings</vt:lpstr>
      <vt:lpstr>ExploreVTI</vt:lpstr>
      <vt:lpstr>PowerPoint Presentation</vt:lpstr>
      <vt:lpstr>Four Questions + Zone Reflections</vt:lpstr>
      <vt:lpstr>Definition: APHSA aligns with NDHSZDA </vt:lpstr>
      <vt:lpstr>Top 5 Hardest to Place Needs or Behaviors (APHSA, 2025)</vt:lpstr>
      <vt:lpstr>HSZ Continuum of Care Strengths </vt:lpstr>
      <vt:lpstr>Services </vt:lpstr>
      <vt:lpstr>Services + Gaps </vt:lpstr>
      <vt:lpstr>Services + Gaps </vt:lpstr>
      <vt:lpstr>Primary Challenges &amp; Gaps Leading to Solutions </vt:lpstr>
      <vt:lpstr>Primary Challenges &amp; Gaps Leading to Solutions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Frederick, Kristi L.</dc:creator>
  <cp:lastModifiedBy>Christy, Mary A.</cp:lastModifiedBy>
  <cp:revision>12</cp:revision>
  <dcterms:created xsi:type="dcterms:W3CDTF">2025-09-01T22:45:52Z</dcterms:created>
  <dcterms:modified xsi:type="dcterms:W3CDTF">2025-09-05T13:46:50Z</dcterms:modified>
</cp:coreProperties>
</file>