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8" r:id="rId2"/>
    <p:sldId id="5103" r:id="rId3"/>
    <p:sldId id="273" r:id="rId4"/>
    <p:sldId id="265" r:id="rId5"/>
    <p:sldId id="266" r:id="rId6"/>
    <p:sldId id="5125" r:id="rId7"/>
    <p:sldId id="5124" r:id="rId8"/>
    <p:sldId id="5123" r:id="rId9"/>
    <p:sldId id="5126" r:id="rId10"/>
    <p:sldId id="5113" r:id="rId11"/>
    <p:sldId id="270" r:id="rId12"/>
    <p:sldId id="272" r:id="rId13"/>
    <p:sldId id="5104" r:id="rId14"/>
    <p:sldId id="5119" r:id="rId15"/>
    <p:sldId id="5127" r:id="rId16"/>
    <p:sldId id="512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E0358-31DD-4ACC-97C1-DCC3E66F5CCD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51E7E-70B8-4489-8ED8-F2C80535D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77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776A1-7F5E-4690-BC88-C377A9B60B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32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Activities: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operations plan/charter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Elevator pitch to ensure common voice when speaking externally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Legislator outreach and education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Listening sessions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Gain youth buy-in in problem identification and solution building.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Create communication strategy for dissemination of Children’s Cabinet initiatives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Enlist thought partners and create feedback loop among youth ecosystem stakeholders.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Define focus of Children’s Cabinet to “children” ages 0-21; families with children; youth in key transition stages.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Curate repository of reports from state children-serving agencies (one-stop shop of resources)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Consult with: subject-matter experts, people with lived experience and industry leaders.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>
              <a:solidFill>
                <a:schemeClr val="bg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chemeClr val="bg1"/>
              </a:solidFill>
              <a:latin typeface="Poppins" panose="00000500000000000000" pitchFamily="2" charset="0"/>
              <a:ea typeface="+mn-lt"/>
              <a:cs typeface="Poppins" panose="00000500000000000000" pitchFamily="2" charset="0"/>
            </a:endParaRPr>
          </a:p>
          <a:p>
            <a:endParaRPr lang="en-US" sz="1200">
              <a:solidFill>
                <a:schemeClr val="bg1"/>
              </a:solidFill>
              <a:latin typeface="Poppins" panose="00000500000000000000" pitchFamily="2" charset="0"/>
              <a:ea typeface="+mn-lt"/>
              <a:cs typeface="Poppins" panose="00000500000000000000" pitchFamily="2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776A1-7F5E-4690-BC88-C377A9B60B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10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EAF69-A14F-6181-50EA-33E44B611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762505-809E-260A-1D81-6705B4D783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177E33-698E-7094-20B4-B93FF70BC8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8AA80-3BFD-4A61-F644-245DC04E2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776A1-7F5E-4690-BC88-C377A9B60B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4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E182F-E1A8-BB92-27F6-C0A42FA49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4561C6-BFDC-59E0-7AA3-1617247241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7B090C-2BC5-CF54-08DB-BD4B3821FB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18CD5-E655-E2CD-F091-EBFC4272E8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776A1-7F5E-4690-BC88-C377A9B60B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95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51ED1-615A-B6D9-AEB3-93982F632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EA5F4D-E902-9389-D8AC-B85855FFF6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971864-5E71-3916-8C4A-983BF30C09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FEEBA-47C2-6195-55AE-C14A110FC4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776A1-7F5E-4690-BC88-C377A9B60B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69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Activities: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Define child well-being: what are we measuring against? What is the % change we hope to see.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Develop reporting structure and infrastructure to house and report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776A1-7F5E-4690-BC88-C377A9B60B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68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776A1-7F5E-4690-BC88-C377A9B60B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95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91733-0586-0109-E5D0-28BCE654A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3A46B4-AD54-64AD-ACC0-35F8CDD815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BE7381-7BC8-7F33-91F9-E21C8F421F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9F5E6A-1FB0-A6D0-EB1E-49A084430B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776A1-7F5E-4690-BC88-C377A9B60B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48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381EE7-C4BB-049B-E773-74B0FE7423BD}"/>
              </a:ext>
            </a:extLst>
          </p:cNvPr>
          <p:cNvSpPr/>
          <p:nvPr userDrawn="1"/>
        </p:nvSpPr>
        <p:spPr>
          <a:xfrm>
            <a:off x="0" y="1093304"/>
            <a:ext cx="12201706" cy="4898492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EF52A66-2FD1-D2F5-AFF5-4C8C4312A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6" y="1093304"/>
            <a:ext cx="12185650" cy="6861574"/>
          </a:xfrm>
          <a:prstGeom prst="rect">
            <a:avLst/>
          </a:prstGeom>
        </p:spPr>
      </p:pic>
      <p:pic>
        <p:nvPicPr>
          <p:cNvPr id="9" name="Picture 8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F8F1F30D-831A-670C-BCB3-DE345A6D6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0A71D97-22C6-2501-EAEB-FFB2B4E29914}"/>
              </a:ext>
            </a:extLst>
          </p:cNvPr>
          <p:cNvGrpSpPr/>
          <p:nvPr userDrawn="1"/>
        </p:nvGrpSpPr>
        <p:grpSpPr>
          <a:xfrm>
            <a:off x="6351" y="5842940"/>
            <a:ext cx="12201705" cy="1015060"/>
            <a:chOff x="6350" y="5284624"/>
            <a:chExt cx="18913021" cy="1573375"/>
          </a:xfrm>
        </p:grpSpPr>
        <p:pic>
          <p:nvPicPr>
            <p:cNvPr id="11" name="Picture 10" descr="A black and green background with squares and lines&#10;&#10;Description automatically generated with medium confidence">
              <a:extLst>
                <a:ext uri="{FF2B5EF4-FFF2-40B4-BE49-F238E27FC236}">
                  <a16:creationId xmlns:a16="http://schemas.microsoft.com/office/drawing/2014/main" id="{4571D8F2-520E-CD7B-6C60-F3DABBF31D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50" y="5284624"/>
              <a:ext cx="9464221" cy="1573375"/>
            </a:xfrm>
            <a:prstGeom prst="rect">
              <a:avLst/>
            </a:prstGeom>
          </p:spPr>
        </p:pic>
        <p:pic>
          <p:nvPicPr>
            <p:cNvPr id="12" name="Picture 11" descr="A black and green background with squares and lines&#10;&#10;Description automatically generated with medium confidence">
              <a:extLst>
                <a:ext uri="{FF2B5EF4-FFF2-40B4-BE49-F238E27FC236}">
                  <a16:creationId xmlns:a16="http://schemas.microsoft.com/office/drawing/2014/main" id="{E3F7EEBA-ABAD-D223-201C-48CA5714C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55150" y="5284624"/>
              <a:ext cx="9464221" cy="15733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D82E89-2315-9829-725D-BA89A29DF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0" y="1122363"/>
            <a:ext cx="12185650" cy="2387600"/>
          </a:xfrm>
        </p:spPr>
        <p:txBody>
          <a:bodyPr anchor="b"/>
          <a:lstStyle>
            <a:lvl1pPr algn="ctr">
              <a:defRPr sz="6000" b="1" i="0">
                <a:solidFill>
                  <a:srgbClr val="005D5E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59A1FA-5DC0-90EC-0A18-591F38C90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372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5549A-0041-E1F7-463A-2F6F6A804102}"/>
              </a:ext>
            </a:extLst>
          </p:cNvPr>
          <p:cNvGrpSpPr/>
          <p:nvPr userDrawn="1"/>
        </p:nvGrpSpPr>
        <p:grpSpPr>
          <a:xfrm>
            <a:off x="0" y="6557554"/>
            <a:ext cx="12192000" cy="300445"/>
            <a:chOff x="0" y="6557554"/>
            <a:chExt cx="12192000" cy="300445"/>
          </a:xfrm>
        </p:grpSpPr>
        <p:pic>
          <p:nvPicPr>
            <p:cNvPr id="14" name="Picture 13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DBAE3C8C-A3D5-F583-65F3-3A742CCB9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1"/>
            <a:stretch/>
          </p:blipFill>
          <p:spPr>
            <a:xfrm>
              <a:off x="0" y="6557554"/>
              <a:ext cx="8238940" cy="300445"/>
            </a:xfrm>
            <a:prstGeom prst="rect">
              <a:avLst/>
            </a:prstGeom>
          </p:spPr>
        </p:pic>
        <p:pic>
          <p:nvPicPr>
            <p:cNvPr id="15" name="Picture 14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CF352BB7-5A90-AF27-1442-609A589BF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145"/>
            <a:stretch/>
          </p:blipFill>
          <p:spPr>
            <a:xfrm>
              <a:off x="7396505" y="6557554"/>
              <a:ext cx="4795495" cy="30044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05D5E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A2ECBB-E964-9A4B-2D95-9A1189FF2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9760426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962D776-E933-114E-7BCF-1217E48AF4E2}"/>
              </a:ext>
            </a:extLst>
          </p:cNvPr>
          <p:cNvCxnSpPr>
            <a:cxnSpLocks/>
          </p:cNvCxnSpPr>
          <p:nvPr userDrawn="1"/>
        </p:nvCxnSpPr>
        <p:spPr>
          <a:xfrm>
            <a:off x="2001319" y="1083365"/>
            <a:ext cx="9856064" cy="0"/>
          </a:xfrm>
          <a:prstGeom prst="line">
            <a:avLst/>
          </a:prstGeom>
          <a:ln w="19050">
            <a:solidFill>
              <a:srgbClr val="009E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92A35437-058D-6E0A-38AA-03CD73CC2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277" y="187615"/>
            <a:ext cx="2311572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88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5549A-0041-E1F7-463A-2F6F6A804102}"/>
              </a:ext>
            </a:extLst>
          </p:cNvPr>
          <p:cNvGrpSpPr/>
          <p:nvPr userDrawn="1"/>
        </p:nvGrpSpPr>
        <p:grpSpPr>
          <a:xfrm>
            <a:off x="0" y="6557554"/>
            <a:ext cx="12192000" cy="300445"/>
            <a:chOff x="0" y="6557554"/>
            <a:chExt cx="12192000" cy="300445"/>
          </a:xfrm>
        </p:grpSpPr>
        <p:pic>
          <p:nvPicPr>
            <p:cNvPr id="14" name="Picture 13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DBAE3C8C-A3D5-F583-65F3-3A742CCB9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1"/>
            <a:stretch/>
          </p:blipFill>
          <p:spPr>
            <a:xfrm>
              <a:off x="0" y="6557554"/>
              <a:ext cx="8238940" cy="300445"/>
            </a:xfrm>
            <a:prstGeom prst="rect">
              <a:avLst/>
            </a:prstGeom>
          </p:spPr>
        </p:pic>
        <p:pic>
          <p:nvPicPr>
            <p:cNvPr id="15" name="Picture 14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CF352BB7-5A90-AF27-1442-609A589BF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145"/>
            <a:stretch/>
          </p:blipFill>
          <p:spPr>
            <a:xfrm>
              <a:off x="7396505" y="6557554"/>
              <a:ext cx="4795495" cy="30044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05D5E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64470-37DF-61F3-9F7E-62132894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5855755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372E21E-E66B-2C49-E46D-AC8A5632DB1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00680" y="1261613"/>
            <a:ext cx="3763941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8112D37-D18D-D041-8056-4C22FD527796}"/>
              </a:ext>
            </a:extLst>
          </p:cNvPr>
          <p:cNvCxnSpPr>
            <a:cxnSpLocks/>
          </p:cNvCxnSpPr>
          <p:nvPr userDrawn="1"/>
        </p:nvCxnSpPr>
        <p:spPr>
          <a:xfrm>
            <a:off x="2001319" y="1083365"/>
            <a:ext cx="9856064" cy="0"/>
          </a:xfrm>
          <a:prstGeom prst="line">
            <a:avLst/>
          </a:prstGeom>
          <a:ln w="19050">
            <a:solidFill>
              <a:srgbClr val="009E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B622FD4E-2D44-2099-BF64-BC5D9CDB89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277" y="187615"/>
            <a:ext cx="2311572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16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5549A-0041-E1F7-463A-2F6F6A804102}"/>
              </a:ext>
            </a:extLst>
          </p:cNvPr>
          <p:cNvGrpSpPr/>
          <p:nvPr userDrawn="1"/>
        </p:nvGrpSpPr>
        <p:grpSpPr>
          <a:xfrm>
            <a:off x="0" y="6557554"/>
            <a:ext cx="12192000" cy="300445"/>
            <a:chOff x="0" y="6557554"/>
            <a:chExt cx="12192000" cy="300445"/>
          </a:xfrm>
        </p:grpSpPr>
        <p:pic>
          <p:nvPicPr>
            <p:cNvPr id="14" name="Picture 13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DBAE3C8C-A3D5-F583-65F3-3A742CCB9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1"/>
            <a:stretch/>
          </p:blipFill>
          <p:spPr>
            <a:xfrm>
              <a:off x="0" y="6557554"/>
              <a:ext cx="8238940" cy="300445"/>
            </a:xfrm>
            <a:prstGeom prst="rect">
              <a:avLst/>
            </a:prstGeom>
          </p:spPr>
        </p:pic>
        <p:pic>
          <p:nvPicPr>
            <p:cNvPr id="15" name="Picture 14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CF352BB7-5A90-AF27-1442-609A589BF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145"/>
            <a:stretch/>
          </p:blipFill>
          <p:spPr>
            <a:xfrm>
              <a:off x="7396505" y="6557554"/>
              <a:ext cx="4795495" cy="30044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05D5E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372E21E-E66B-2C49-E46D-AC8A5632DB1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045524" y="1261613"/>
            <a:ext cx="9819098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47C839-2BE4-DB9E-38DF-2734F277561F}"/>
              </a:ext>
            </a:extLst>
          </p:cNvPr>
          <p:cNvCxnSpPr>
            <a:cxnSpLocks/>
          </p:cNvCxnSpPr>
          <p:nvPr userDrawn="1"/>
        </p:nvCxnSpPr>
        <p:spPr>
          <a:xfrm>
            <a:off x="2001319" y="1083365"/>
            <a:ext cx="9856064" cy="0"/>
          </a:xfrm>
          <a:prstGeom prst="line">
            <a:avLst/>
          </a:prstGeom>
          <a:ln w="19050">
            <a:solidFill>
              <a:srgbClr val="009E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BFE56905-664D-765E-70F8-E78DDF80F2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277" y="187615"/>
            <a:ext cx="2311572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61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39BEE2-D344-8FEB-6478-C89226B38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1" y="1093304"/>
            <a:ext cx="12185650" cy="523397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F3633B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64470-37DF-61F3-9F7E-62132894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9760426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D90730-9E35-B9B3-FEA4-16F5C14DC706}"/>
              </a:ext>
            </a:extLst>
          </p:cNvPr>
          <p:cNvGrpSpPr/>
          <p:nvPr userDrawn="1"/>
        </p:nvGrpSpPr>
        <p:grpSpPr>
          <a:xfrm>
            <a:off x="-4976" y="6493701"/>
            <a:ext cx="12206681" cy="374482"/>
            <a:chOff x="-4975" y="6493700"/>
            <a:chExt cx="12187974" cy="374553"/>
          </a:xfrm>
        </p:grpSpPr>
        <p:pic>
          <p:nvPicPr>
            <p:cNvPr id="11" name="Picture 10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08F55CF1-7195-97B1-2199-28FE5C3DFC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75" y="6493700"/>
              <a:ext cx="4382928" cy="374553"/>
            </a:xfrm>
            <a:prstGeom prst="rect">
              <a:avLst/>
            </a:prstGeom>
          </p:spPr>
        </p:pic>
        <p:pic>
          <p:nvPicPr>
            <p:cNvPr id="19" name="Picture 18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7BC082BB-688C-1656-257C-BAA4E0AB8D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1687" y="6493700"/>
              <a:ext cx="4382928" cy="374553"/>
            </a:xfrm>
            <a:prstGeom prst="rect">
              <a:avLst/>
            </a:prstGeom>
          </p:spPr>
        </p:pic>
        <p:pic>
          <p:nvPicPr>
            <p:cNvPr id="20" name="Picture 19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AEF9A5D7-ADD7-BD98-DEBE-C033373EFB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0071" y="6493700"/>
              <a:ext cx="4382928" cy="374553"/>
            </a:xfrm>
            <a:prstGeom prst="rect">
              <a:avLst/>
            </a:prstGeom>
          </p:spPr>
        </p:pic>
      </p:grpSp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877CD192-C75B-B9BC-72FB-65CA57F00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11479" y="262522"/>
            <a:ext cx="1728439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76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39BEE2-D344-8FEB-6478-C89226B38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1" y="1093304"/>
            <a:ext cx="12185650" cy="523397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F3633B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D90730-9E35-B9B3-FEA4-16F5C14DC706}"/>
              </a:ext>
            </a:extLst>
          </p:cNvPr>
          <p:cNvGrpSpPr/>
          <p:nvPr userDrawn="1"/>
        </p:nvGrpSpPr>
        <p:grpSpPr>
          <a:xfrm>
            <a:off x="-4976" y="6493701"/>
            <a:ext cx="12206681" cy="374482"/>
            <a:chOff x="-4975" y="6493700"/>
            <a:chExt cx="12187974" cy="374553"/>
          </a:xfrm>
        </p:grpSpPr>
        <p:pic>
          <p:nvPicPr>
            <p:cNvPr id="11" name="Picture 10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08F55CF1-7195-97B1-2199-28FE5C3DFC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75" y="6493700"/>
              <a:ext cx="4382928" cy="374553"/>
            </a:xfrm>
            <a:prstGeom prst="rect">
              <a:avLst/>
            </a:prstGeom>
          </p:spPr>
        </p:pic>
        <p:pic>
          <p:nvPicPr>
            <p:cNvPr id="19" name="Picture 18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7BC082BB-688C-1656-257C-BAA4E0AB8D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1687" y="6493700"/>
              <a:ext cx="4382928" cy="374553"/>
            </a:xfrm>
            <a:prstGeom prst="rect">
              <a:avLst/>
            </a:prstGeom>
          </p:spPr>
        </p:pic>
        <p:pic>
          <p:nvPicPr>
            <p:cNvPr id="20" name="Picture 19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AEF9A5D7-ADD7-BD98-DEBE-C033373EFB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0071" y="6493700"/>
              <a:ext cx="4382928" cy="374553"/>
            </a:xfrm>
            <a:prstGeom prst="rect">
              <a:avLst/>
            </a:prstGeom>
          </p:spPr>
        </p:pic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6AA5D4-E507-33A5-01D5-4DA3931A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5855755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C3F1A0A-7008-7456-55BB-F56F58C01F3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00680" y="1261613"/>
            <a:ext cx="3763941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3" name="Picture 2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F9495C54-A292-66F5-9160-3A976CBD5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11479" y="262522"/>
            <a:ext cx="1728439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47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39BEE2-D344-8FEB-6478-C89226B38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1" y="1093304"/>
            <a:ext cx="12185650" cy="523397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F3633B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D90730-9E35-B9B3-FEA4-16F5C14DC706}"/>
              </a:ext>
            </a:extLst>
          </p:cNvPr>
          <p:cNvGrpSpPr/>
          <p:nvPr userDrawn="1"/>
        </p:nvGrpSpPr>
        <p:grpSpPr>
          <a:xfrm>
            <a:off x="-4976" y="6493701"/>
            <a:ext cx="12206681" cy="374482"/>
            <a:chOff x="-4975" y="6493700"/>
            <a:chExt cx="12187974" cy="374553"/>
          </a:xfrm>
        </p:grpSpPr>
        <p:pic>
          <p:nvPicPr>
            <p:cNvPr id="11" name="Picture 10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08F55CF1-7195-97B1-2199-28FE5C3DFC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75" y="6493700"/>
              <a:ext cx="4382928" cy="374553"/>
            </a:xfrm>
            <a:prstGeom prst="rect">
              <a:avLst/>
            </a:prstGeom>
          </p:spPr>
        </p:pic>
        <p:pic>
          <p:nvPicPr>
            <p:cNvPr id="19" name="Picture 18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7BC082BB-688C-1656-257C-BAA4E0AB8D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1687" y="6493700"/>
              <a:ext cx="4382928" cy="374553"/>
            </a:xfrm>
            <a:prstGeom prst="rect">
              <a:avLst/>
            </a:prstGeom>
          </p:spPr>
        </p:pic>
        <p:pic>
          <p:nvPicPr>
            <p:cNvPr id="20" name="Picture 19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AEF9A5D7-ADD7-BD98-DEBE-C033373EFB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0071" y="6493700"/>
              <a:ext cx="4382928" cy="374553"/>
            </a:xfrm>
            <a:prstGeom prst="rect">
              <a:avLst/>
            </a:prstGeom>
          </p:spPr>
        </p:pic>
      </p:grp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91EE7DB-8F9C-76E4-248D-2E864ECA9D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045524" y="1261613"/>
            <a:ext cx="9819098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3" name="Picture 2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BDC7EC97-A8AC-6323-3AAE-6A838688D7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11479" y="262522"/>
            <a:ext cx="1728439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01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F3633B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64470-37DF-61F3-9F7E-62132894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9760426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D90730-9E35-B9B3-FEA4-16F5C14DC706}"/>
              </a:ext>
            </a:extLst>
          </p:cNvPr>
          <p:cNvGrpSpPr/>
          <p:nvPr userDrawn="1"/>
        </p:nvGrpSpPr>
        <p:grpSpPr>
          <a:xfrm>
            <a:off x="-4976" y="6493701"/>
            <a:ext cx="12206681" cy="374482"/>
            <a:chOff x="-4975" y="6493700"/>
            <a:chExt cx="12187974" cy="374553"/>
          </a:xfrm>
        </p:grpSpPr>
        <p:pic>
          <p:nvPicPr>
            <p:cNvPr id="11" name="Picture 10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08F55CF1-7195-97B1-2199-28FE5C3DFC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75" y="6493700"/>
              <a:ext cx="4382928" cy="374553"/>
            </a:xfrm>
            <a:prstGeom prst="rect">
              <a:avLst/>
            </a:prstGeom>
          </p:spPr>
        </p:pic>
        <p:pic>
          <p:nvPicPr>
            <p:cNvPr id="19" name="Picture 18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7BC082BB-688C-1656-257C-BAA4E0AB8D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1687" y="6493700"/>
              <a:ext cx="4382928" cy="374553"/>
            </a:xfrm>
            <a:prstGeom prst="rect">
              <a:avLst/>
            </a:prstGeom>
          </p:spPr>
        </p:pic>
        <p:pic>
          <p:nvPicPr>
            <p:cNvPr id="20" name="Picture 19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AEF9A5D7-ADD7-BD98-DEBE-C033373EFB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0071" y="6493700"/>
              <a:ext cx="4382928" cy="374553"/>
            </a:xfrm>
            <a:prstGeom prst="rect">
              <a:avLst/>
            </a:prstGeom>
          </p:spPr>
        </p:pic>
      </p:grp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CDDA13F6-2B03-6248-8ECA-4ED8B4EEB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977" y="186776"/>
            <a:ext cx="1636889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60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F3633B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D90730-9E35-B9B3-FEA4-16F5C14DC706}"/>
              </a:ext>
            </a:extLst>
          </p:cNvPr>
          <p:cNvGrpSpPr/>
          <p:nvPr userDrawn="1"/>
        </p:nvGrpSpPr>
        <p:grpSpPr>
          <a:xfrm>
            <a:off x="-4976" y="6493701"/>
            <a:ext cx="12206681" cy="374482"/>
            <a:chOff x="-4975" y="6493700"/>
            <a:chExt cx="12187974" cy="374553"/>
          </a:xfrm>
        </p:grpSpPr>
        <p:pic>
          <p:nvPicPr>
            <p:cNvPr id="11" name="Picture 10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08F55CF1-7195-97B1-2199-28FE5C3DFC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75" y="6493700"/>
              <a:ext cx="4382928" cy="374553"/>
            </a:xfrm>
            <a:prstGeom prst="rect">
              <a:avLst/>
            </a:prstGeom>
          </p:spPr>
        </p:pic>
        <p:pic>
          <p:nvPicPr>
            <p:cNvPr id="19" name="Picture 18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7BC082BB-688C-1656-257C-BAA4E0AB8D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1687" y="6493700"/>
              <a:ext cx="4382928" cy="374553"/>
            </a:xfrm>
            <a:prstGeom prst="rect">
              <a:avLst/>
            </a:prstGeom>
          </p:spPr>
        </p:pic>
        <p:pic>
          <p:nvPicPr>
            <p:cNvPr id="20" name="Picture 19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AEF9A5D7-ADD7-BD98-DEBE-C033373EFB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0071" y="6493700"/>
              <a:ext cx="4382928" cy="374553"/>
            </a:xfrm>
            <a:prstGeom prst="rect">
              <a:avLst/>
            </a:prstGeom>
          </p:spPr>
        </p:pic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6AA5D4-E507-33A5-01D5-4DA3931A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5855755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C3F1A0A-7008-7456-55BB-F56F58C01F3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00680" y="1261613"/>
            <a:ext cx="3763941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Picture 4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0CECF34F-3840-9894-2BB3-D0371098BD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11479" y="262522"/>
            <a:ext cx="1728439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20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F3633B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D90730-9E35-B9B3-FEA4-16F5C14DC706}"/>
              </a:ext>
            </a:extLst>
          </p:cNvPr>
          <p:cNvGrpSpPr/>
          <p:nvPr userDrawn="1"/>
        </p:nvGrpSpPr>
        <p:grpSpPr>
          <a:xfrm>
            <a:off x="-4976" y="6493701"/>
            <a:ext cx="12206681" cy="374482"/>
            <a:chOff x="-4975" y="6493700"/>
            <a:chExt cx="12187974" cy="374553"/>
          </a:xfrm>
        </p:grpSpPr>
        <p:pic>
          <p:nvPicPr>
            <p:cNvPr id="11" name="Picture 10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08F55CF1-7195-97B1-2199-28FE5C3DFC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75" y="6493700"/>
              <a:ext cx="4382928" cy="374553"/>
            </a:xfrm>
            <a:prstGeom prst="rect">
              <a:avLst/>
            </a:prstGeom>
          </p:spPr>
        </p:pic>
        <p:pic>
          <p:nvPicPr>
            <p:cNvPr id="19" name="Picture 18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7BC082BB-688C-1656-257C-BAA4E0AB8D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1687" y="6493700"/>
              <a:ext cx="4382928" cy="374553"/>
            </a:xfrm>
            <a:prstGeom prst="rect">
              <a:avLst/>
            </a:prstGeom>
          </p:spPr>
        </p:pic>
        <p:pic>
          <p:nvPicPr>
            <p:cNvPr id="20" name="Picture 19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AEF9A5D7-ADD7-BD98-DEBE-C033373EFB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0071" y="6493700"/>
              <a:ext cx="4382928" cy="374553"/>
            </a:xfrm>
            <a:prstGeom prst="rect">
              <a:avLst/>
            </a:prstGeom>
          </p:spPr>
        </p:pic>
      </p:grp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91EE7DB-8F9C-76E4-248D-2E864ECA9D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045524" y="1261613"/>
            <a:ext cx="9819098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BB09F733-65D5-7FDE-29E0-645CF89149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11479" y="262522"/>
            <a:ext cx="1728439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60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F3633B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64470-37DF-61F3-9F7E-62132894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9760426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D90730-9E35-B9B3-FEA4-16F5C14DC706}"/>
              </a:ext>
            </a:extLst>
          </p:cNvPr>
          <p:cNvGrpSpPr/>
          <p:nvPr userDrawn="1"/>
        </p:nvGrpSpPr>
        <p:grpSpPr>
          <a:xfrm>
            <a:off x="-4976" y="6493701"/>
            <a:ext cx="12206681" cy="374482"/>
            <a:chOff x="-4975" y="6493700"/>
            <a:chExt cx="12187974" cy="374553"/>
          </a:xfrm>
        </p:grpSpPr>
        <p:pic>
          <p:nvPicPr>
            <p:cNvPr id="11" name="Picture 10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08F55CF1-7195-97B1-2199-28FE5C3DFC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75" y="6493700"/>
              <a:ext cx="4382928" cy="374553"/>
            </a:xfrm>
            <a:prstGeom prst="rect">
              <a:avLst/>
            </a:prstGeom>
          </p:spPr>
        </p:pic>
        <p:pic>
          <p:nvPicPr>
            <p:cNvPr id="19" name="Picture 18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7BC082BB-688C-1656-257C-BAA4E0AB8D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1687" y="6493700"/>
              <a:ext cx="4382928" cy="374553"/>
            </a:xfrm>
            <a:prstGeom prst="rect">
              <a:avLst/>
            </a:prstGeom>
          </p:spPr>
        </p:pic>
        <p:pic>
          <p:nvPicPr>
            <p:cNvPr id="20" name="Picture 19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AEF9A5D7-ADD7-BD98-DEBE-C033373EFB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0071" y="6493700"/>
              <a:ext cx="4382928" cy="374553"/>
            </a:xfrm>
            <a:prstGeom prst="rect">
              <a:avLst/>
            </a:prstGeom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AECD16-CD37-65FD-4C36-A3DE1FF6256F}"/>
              </a:ext>
            </a:extLst>
          </p:cNvPr>
          <p:cNvCxnSpPr>
            <a:cxnSpLocks/>
          </p:cNvCxnSpPr>
          <p:nvPr userDrawn="1"/>
        </p:nvCxnSpPr>
        <p:spPr>
          <a:xfrm>
            <a:off x="2001319" y="1083365"/>
            <a:ext cx="9856064" cy="0"/>
          </a:xfrm>
          <a:prstGeom prst="line">
            <a:avLst/>
          </a:prstGeom>
          <a:ln w="19050">
            <a:solidFill>
              <a:srgbClr val="009E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246C3014-AB0B-28C7-D1B0-97EC06E085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11479" y="262522"/>
            <a:ext cx="1728439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60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381EE7-C4BB-049B-E773-74B0FE7423BD}"/>
              </a:ext>
            </a:extLst>
          </p:cNvPr>
          <p:cNvSpPr/>
          <p:nvPr userDrawn="1"/>
        </p:nvSpPr>
        <p:spPr>
          <a:xfrm>
            <a:off x="0" y="1093304"/>
            <a:ext cx="12201706" cy="4898492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EF52A66-2FD1-D2F5-AFF5-4C8C4312A5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56" y="1093304"/>
            <a:ext cx="12185650" cy="5764696"/>
          </a:xfrm>
          <a:prstGeom prst="rect">
            <a:avLst/>
          </a:prstGeom>
        </p:spPr>
      </p:pic>
      <p:pic>
        <p:nvPicPr>
          <p:cNvPr id="9" name="Picture 8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F8F1F30D-831A-670C-BCB3-DE345A6D6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82E89-2315-9829-725D-BA89A29DF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0" y="1122363"/>
            <a:ext cx="12185650" cy="2387600"/>
          </a:xfrm>
        </p:spPr>
        <p:txBody>
          <a:bodyPr anchor="b"/>
          <a:lstStyle>
            <a:lvl1pPr algn="ctr">
              <a:defRPr sz="6000" b="1" i="0">
                <a:solidFill>
                  <a:srgbClr val="F3633B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59A1FA-5DC0-90EC-0A18-591F38C90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274157-6FFF-05D7-50D1-D6F3EB7B0827}"/>
              </a:ext>
            </a:extLst>
          </p:cNvPr>
          <p:cNvGrpSpPr/>
          <p:nvPr userDrawn="1"/>
        </p:nvGrpSpPr>
        <p:grpSpPr>
          <a:xfrm>
            <a:off x="6350" y="5805487"/>
            <a:ext cx="12196682" cy="1052513"/>
            <a:chOff x="6349" y="5814393"/>
            <a:chExt cx="12196682" cy="1052513"/>
          </a:xfrm>
        </p:grpSpPr>
        <p:pic>
          <p:nvPicPr>
            <p:cNvPr id="17" name="Picture 16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52F41383-5DCE-D261-7A45-7B216181619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9" y="5814393"/>
              <a:ext cx="6105829" cy="1052513"/>
            </a:xfrm>
            <a:prstGeom prst="rect">
              <a:avLst/>
            </a:prstGeom>
          </p:spPr>
        </p:pic>
        <p:pic>
          <p:nvPicPr>
            <p:cNvPr id="18" name="Picture 17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84DE2BF1-AE0F-BC9C-F3C2-131200D882E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7202" y="5814393"/>
              <a:ext cx="6105829" cy="10525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9656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F3633B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D90730-9E35-B9B3-FEA4-16F5C14DC706}"/>
              </a:ext>
            </a:extLst>
          </p:cNvPr>
          <p:cNvGrpSpPr/>
          <p:nvPr userDrawn="1"/>
        </p:nvGrpSpPr>
        <p:grpSpPr>
          <a:xfrm>
            <a:off x="-4976" y="6493701"/>
            <a:ext cx="12206681" cy="374482"/>
            <a:chOff x="-4975" y="6493700"/>
            <a:chExt cx="12187974" cy="374553"/>
          </a:xfrm>
        </p:grpSpPr>
        <p:pic>
          <p:nvPicPr>
            <p:cNvPr id="11" name="Picture 10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08F55CF1-7195-97B1-2199-28FE5C3DFC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75" y="6493700"/>
              <a:ext cx="4382928" cy="374553"/>
            </a:xfrm>
            <a:prstGeom prst="rect">
              <a:avLst/>
            </a:prstGeom>
          </p:spPr>
        </p:pic>
        <p:pic>
          <p:nvPicPr>
            <p:cNvPr id="19" name="Picture 18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7BC082BB-688C-1656-257C-BAA4E0AB8D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1687" y="6493700"/>
              <a:ext cx="4382928" cy="374553"/>
            </a:xfrm>
            <a:prstGeom prst="rect">
              <a:avLst/>
            </a:prstGeom>
          </p:spPr>
        </p:pic>
        <p:pic>
          <p:nvPicPr>
            <p:cNvPr id="20" name="Picture 19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AEF9A5D7-ADD7-BD98-DEBE-C033373EFB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0071" y="6493700"/>
              <a:ext cx="4382928" cy="374553"/>
            </a:xfrm>
            <a:prstGeom prst="rect">
              <a:avLst/>
            </a:prstGeom>
          </p:spPr>
        </p:pic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6AA5D4-E507-33A5-01D5-4DA3931A4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5855755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C3F1A0A-7008-7456-55BB-F56F58C01F33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00680" y="1261613"/>
            <a:ext cx="3763941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1ABA0AC-BC94-3B93-0BD3-5E0E3DF38738}"/>
              </a:ext>
            </a:extLst>
          </p:cNvPr>
          <p:cNvCxnSpPr>
            <a:cxnSpLocks/>
          </p:cNvCxnSpPr>
          <p:nvPr userDrawn="1"/>
        </p:nvCxnSpPr>
        <p:spPr>
          <a:xfrm>
            <a:off x="2001319" y="1083365"/>
            <a:ext cx="9856064" cy="0"/>
          </a:xfrm>
          <a:prstGeom prst="line">
            <a:avLst/>
          </a:prstGeom>
          <a:ln w="19050">
            <a:solidFill>
              <a:srgbClr val="009E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8C9D1065-B8F4-3B6B-4784-D134DC503E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977" y="186776"/>
            <a:ext cx="1636889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61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F3633B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D90730-9E35-B9B3-FEA4-16F5C14DC706}"/>
              </a:ext>
            </a:extLst>
          </p:cNvPr>
          <p:cNvGrpSpPr/>
          <p:nvPr userDrawn="1"/>
        </p:nvGrpSpPr>
        <p:grpSpPr>
          <a:xfrm>
            <a:off x="-4976" y="6493701"/>
            <a:ext cx="12206681" cy="374482"/>
            <a:chOff x="-4975" y="6493700"/>
            <a:chExt cx="12187974" cy="374553"/>
          </a:xfrm>
        </p:grpSpPr>
        <p:pic>
          <p:nvPicPr>
            <p:cNvPr id="11" name="Picture 10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08F55CF1-7195-97B1-2199-28FE5C3DFC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975" y="6493700"/>
              <a:ext cx="4382928" cy="374553"/>
            </a:xfrm>
            <a:prstGeom prst="rect">
              <a:avLst/>
            </a:prstGeom>
          </p:spPr>
        </p:pic>
        <p:pic>
          <p:nvPicPr>
            <p:cNvPr id="19" name="Picture 18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7BC082BB-688C-1656-257C-BAA4E0AB8DF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01687" y="6493700"/>
              <a:ext cx="4382928" cy="374553"/>
            </a:xfrm>
            <a:prstGeom prst="rect">
              <a:avLst/>
            </a:prstGeom>
          </p:spPr>
        </p:pic>
        <p:pic>
          <p:nvPicPr>
            <p:cNvPr id="20" name="Picture 19" descr="A black screen with orange and white squares&#10;&#10;Description automatically generated">
              <a:extLst>
                <a:ext uri="{FF2B5EF4-FFF2-40B4-BE49-F238E27FC236}">
                  <a16:creationId xmlns:a16="http://schemas.microsoft.com/office/drawing/2014/main" id="{AEF9A5D7-ADD7-BD98-DEBE-C033373EFB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0071" y="6493700"/>
              <a:ext cx="4382928" cy="374553"/>
            </a:xfrm>
            <a:prstGeom prst="rect">
              <a:avLst/>
            </a:prstGeom>
          </p:spPr>
        </p:pic>
      </p:grp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91EE7DB-8F9C-76E4-248D-2E864ECA9D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045524" y="1261613"/>
            <a:ext cx="9819098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8BE03C-33E5-DA0E-DD09-07CD1884950E}"/>
              </a:ext>
            </a:extLst>
          </p:cNvPr>
          <p:cNvCxnSpPr>
            <a:cxnSpLocks/>
          </p:cNvCxnSpPr>
          <p:nvPr userDrawn="1"/>
        </p:nvCxnSpPr>
        <p:spPr>
          <a:xfrm>
            <a:off x="2001319" y="1083365"/>
            <a:ext cx="9856064" cy="0"/>
          </a:xfrm>
          <a:prstGeom prst="line">
            <a:avLst/>
          </a:prstGeom>
          <a:ln w="19050">
            <a:solidFill>
              <a:srgbClr val="009E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83976136-641C-A2DC-FB61-B95CA7FF8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11479" y="262522"/>
            <a:ext cx="1728439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92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39BEE2-D344-8FEB-6478-C89226B38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1" y="1093304"/>
            <a:ext cx="12185650" cy="523397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233C8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64470-37DF-61F3-9F7E-62132894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9760426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0B764610-FAE3-160D-EE6A-D6D8202BD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86404"/>
            <a:ext cx="8536423" cy="371596"/>
          </a:xfrm>
          <a:prstGeom prst="rect">
            <a:avLst/>
          </a:prstGeom>
        </p:spPr>
      </p:pic>
      <p:pic>
        <p:nvPicPr>
          <p:cNvPr id="6" name="Picture 5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548CE978-702C-57D2-D429-BBBAB729C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515" y="6486404"/>
            <a:ext cx="3668486" cy="371596"/>
          </a:xfrm>
          <a:prstGeom prst="rect">
            <a:avLst/>
          </a:prstGeom>
        </p:spPr>
      </p:pic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989530A4-477E-8EDE-CF58-EEA1E1145B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20219" y="262522"/>
            <a:ext cx="1784196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480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39BEE2-D344-8FEB-6478-C89226B38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1" y="1093304"/>
            <a:ext cx="12185650" cy="523397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233C8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0B764610-FAE3-160D-EE6A-D6D8202BD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86404"/>
            <a:ext cx="8536423" cy="371596"/>
          </a:xfrm>
          <a:prstGeom prst="rect">
            <a:avLst/>
          </a:prstGeom>
        </p:spPr>
      </p:pic>
      <p:pic>
        <p:nvPicPr>
          <p:cNvPr id="6" name="Picture 5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548CE978-702C-57D2-D429-BBBAB729C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515" y="6486404"/>
            <a:ext cx="3668486" cy="37159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41F8A83-B4CC-D522-4441-8B1516FF8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5855755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87FE5FE-C58F-115C-D517-827F030E2619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00680" y="1261613"/>
            <a:ext cx="3763941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A0105F72-8602-17E4-754D-92A01A1AF9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20219" y="262522"/>
            <a:ext cx="1784196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92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39BEE2-D344-8FEB-6478-C89226B38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1" y="1093304"/>
            <a:ext cx="12185650" cy="523397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233C8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0B764610-FAE3-160D-EE6A-D6D8202BD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86404"/>
            <a:ext cx="8536423" cy="371596"/>
          </a:xfrm>
          <a:prstGeom prst="rect">
            <a:avLst/>
          </a:prstGeom>
        </p:spPr>
      </p:pic>
      <p:pic>
        <p:nvPicPr>
          <p:cNvPr id="6" name="Picture 5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548CE978-702C-57D2-D429-BBBAB729C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515" y="6486404"/>
            <a:ext cx="3668486" cy="371596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BF39FAB-95EA-525A-FA96-BCAAFE759F3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045524" y="1261613"/>
            <a:ext cx="9819098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7B328F42-3798-08B3-1CF6-F1470FC54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20219" y="262522"/>
            <a:ext cx="1784196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9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233C8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64470-37DF-61F3-9F7E-62132894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9760426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0B764610-FAE3-160D-EE6A-D6D8202BD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86404"/>
            <a:ext cx="8536423" cy="371596"/>
          </a:xfrm>
          <a:prstGeom prst="rect">
            <a:avLst/>
          </a:prstGeom>
        </p:spPr>
      </p:pic>
      <p:pic>
        <p:nvPicPr>
          <p:cNvPr id="6" name="Picture 5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548CE978-702C-57D2-D429-BBBAB729C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515" y="6486404"/>
            <a:ext cx="3668486" cy="371596"/>
          </a:xfrm>
          <a:prstGeom prst="rect">
            <a:avLst/>
          </a:prstGeom>
        </p:spPr>
      </p:pic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2252AC71-9C11-890A-B3BE-54B46E744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20219" y="262522"/>
            <a:ext cx="1784196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4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233C8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0B764610-FAE3-160D-EE6A-D6D8202BD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86404"/>
            <a:ext cx="8536423" cy="371596"/>
          </a:xfrm>
          <a:prstGeom prst="rect">
            <a:avLst/>
          </a:prstGeom>
        </p:spPr>
      </p:pic>
      <p:pic>
        <p:nvPicPr>
          <p:cNvPr id="6" name="Picture 5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548CE978-702C-57D2-D429-BBBAB729C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515" y="6486404"/>
            <a:ext cx="3668486" cy="37159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41F8A83-B4CC-D522-4441-8B1516FF8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5855755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87FE5FE-C58F-115C-D517-827F030E2619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00680" y="1261613"/>
            <a:ext cx="3763941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B28BBDF4-EC22-AEDE-72BF-D5914FB21D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20219" y="262522"/>
            <a:ext cx="1784196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85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233C8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0B764610-FAE3-160D-EE6A-D6D8202BD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86404"/>
            <a:ext cx="8536423" cy="371596"/>
          </a:xfrm>
          <a:prstGeom prst="rect">
            <a:avLst/>
          </a:prstGeom>
        </p:spPr>
      </p:pic>
      <p:pic>
        <p:nvPicPr>
          <p:cNvPr id="6" name="Picture 5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548CE978-702C-57D2-D429-BBBAB729C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515" y="6486404"/>
            <a:ext cx="3668486" cy="371596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BF39FAB-95EA-525A-FA96-BCAAFE759F3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045524" y="1261613"/>
            <a:ext cx="9819098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085E48FD-71B3-F76C-EE90-1B8BD5FC7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20219" y="262522"/>
            <a:ext cx="1784196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4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233C8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64470-37DF-61F3-9F7E-62132894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9760426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0B764610-FAE3-160D-EE6A-D6D8202BD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86404"/>
            <a:ext cx="8536423" cy="371596"/>
          </a:xfrm>
          <a:prstGeom prst="rect">
            <a:avLst/>
          </a:prstGeom>
        </p:spPr>
      </p:pic>
      <p:pic>
        <p:nvPicPr>
          <p:cNvPr id="6" name="Picture 5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548CE978-702C-57D2-D429-BBBAB729C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515" y="6486404"/>
            <a:ext cx="3668486" cy="37159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6D18B4-2A93-4DD2-8155-8FE44A05FE46}"/>
              </a:ext>
            </a:extLst>
          </p:cNvPr>
          <p:cNvCxnSpPr>
            <a:cxnSpLocks/>
          </p:cNvCxnSpPr>
          <p:nvPr userDrawn="1"/>
        </p:nvCxnSpPr>
        <p:spPr>
          <a:xfrm>
            <a:off x="2001319" y="1083365"/>
            <a:ext cx="9856064" cy="0"/>
          </a:xfrm>
          <a:prstGeom prst="line">
            <a:avLst/>
          </a:prstGeom>
          <a:ln w="19050">
            <a:solidFill>
              <a:srgbClr val="009E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DD6113C3-E314-78AF-284F-89F7215250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20219" y="262522"/>
            <a:ext cx="1784196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311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233C8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0B764610-FAE3-160D-EE6A-D6D8202BD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86404"/>
            <a:ext cx="8536423" cy="371596"/>
          </a:xfrm>
          <a:prstGeom prst="rect">
            <a:avLst/>
          </a:prstGeom>
        </p:spPr>
      </p:pic>
      <p:pic>
        <p:nvPicPr>
          <p:cNvPr id="6" name="Picture 5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548CE978-702C-57D2-D429-BBBAB729C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515" y="6486404"/>
            <a:ext cx="3668486" cy="37159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41F8A83-B4CC-D522-4441-8B1516FF8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5855755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87FE5FE-C58F-115C-D517-827F030E2619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00680" y="1261613"/>
            <a:ext cx="3763941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1B8F9F-016E-5954-DAFC-BC8D3CC451EB}"/>
              </a:ext>
            </a:extLst>
          </p:cNvPr>
          <p:cNvCxnSpPr>
            <a:cxnSpLocks/>
          </p:cNvCxnSpPr>
          <p:nvPr userDrawn="1"/>
        </p:nvCxnSpPr>
        <p:spPr>
          <a:xfrm>
            <a:off x="2001319" y="1083365"/>
            <a:ext cx="9856064" cy="0"/>
          </a:xfrm>
          <a:prstGeom prst="line">
            <a:avLst/>
          </a:prstGeom>
          <a:ln w="19050">
            <a:solidFill>
              <a:srgbClr val="009E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34B6C55A-BEBA-4E3D-9946-F7D81D05E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20219" y="262522"/>
            <a:ext cx="1784196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63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381EE7-C4BB-049B-E773-74B0FE7423BD}"/>
              </a:ext>
            </a:extLst>
          </p:cNvPr>
          <p:cNvSpPr/>
          <p:nvPr userDrawn="1"/>
        </p:nvSpPr>
        <p:spPr>
          <a:xfrm>
            <a:off x="0" y="1093304"/>
            <a:ext cx="12201706" cy="4898492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EF52A66-2FD1-D2F5-AFF5-4C8C4312A5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9" y="1093304"/>
            <a:ext cx="12185650" cy="5764696"/>
          </a:xfrm>
          <a:prstGeom prst="rect">
            <a:avLst/>
          </a:prstGeom>
        </p:spPr>
      </p:pic>
      <p:pic>
        <p:nvPicPr>
          <p:cNvPr id="9" name="Picture 8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F8F1F30D-831A-670C-BCB3-DE345A6D6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82E89-2315-9829-725D-BA89A29DF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0" y="1122363"/>
            <a:ext cx="12185650" cy="2387600"/>
          </a:xfrm>
        </p:spPr>
        <p:txBody>
          <a:bodyPr anchor="b"/>
          <a:lstStyle>
            <a:lvl1pPr algn="ctr">
              <a:defRPr sz="6000" b="1" i="0">
                <a:solidFill>
                  <a:srgbClr val="233C8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59A1FA-5DC0-90EC-0A18-591F38C90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A69B0C-9F98-FDCF-C769-D21CEEA081F4}"/>
              </a:ext>
            </a:extLst>
          </p:cNvPr>
          <p:cNvGrpSpPr/>
          <p:nvPr userDrawn="1"/>
        </p:nvGrpSpPr>
        <p:grpSpPr>
          <a:xfrm>
            <a:off x="6350" y="5735637"/>
            <a:ext cx="12185650" cy="1128549"/>
            <a:chOff x="6350" y="6063150"/>
            <a:chExt cx="8582479" cy="794849"/>
          </a:xfrm>
        </p:grpSpPr>
        <p:pic>
          <p:nvPicPr>
            <p:cNvPr id="5" name="Picture 4" descr="A black screen with a blue and tan pattern&#10;&#10;Description automatically generated with medium confidence">
              <a:extLst>
                <a:ext uri="{FF2B5EF4-FFF2-40B4-BE49-F238E27FC236}">
                  <a16:creationId xmlns:a16="http://schemas.microsoft.com/office/drawing/2014/main" id="{3A528CDF-7AC3-7DEB-0BF9-ADB06B8A69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50" y="6063150"/>
              <a:ext cx="4293507" cy="794849"/>
            </a:xfrm>
            <a:prstGeom prst="rect">
              <a:avLst/>
            </a:prstGeom>
          </p:spPr>
        </p:pic>
        <p:pic>
          <p:nvPicPr>
            <p:cNvPr id="6" name="Picture 5" descr="A black screen with a blue and tan pattern&#10;&#10;Description automatically generated with medium confidence">
              <a:extLst>
                <a:ext uri="{FF2B5EF4-FFF2-40B4-BE49-F238E27FC236}">
                  <a16:creationId xmlns:a16="http://schemas.microsoft.com/office/drawing/2014/main" id="{07643B39-2270-2989-13A0-C7FD6ADB3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95322" y="6063150"/>
              <a:ext cx="4293507" cy="7948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0277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233C83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0B764610-FAE3-160D-EE6A-D6D8202BD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86404"/>
            <a:ext cx="8536423" cy="371596"/>
          </a:xfrm>
          <a:prstGeom prst="rect">
            <a:avLst/>
          </a:prstGeom>
        </p:spPr>
      </p:pic>
      <p:pic>
        <p:nvPicPr>
          <p:cNvPr id="6" name="Picture 5" descr="A black screen with a black border&#10;&#10;Description automatically generated">
            <a:extLst>
              <a:ext uri="{FF2B5EF4-FFF2-40B4-BE49-F238E27FC236}">
                <a16:creationId xmlns:a16="http://schemas.microsoft.com/office/drawing/2014/main" id="{548CE978-702C-57D2-D429-BBBAB729C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515" y="6486404"/>
            <a:ext cx="3668486" cy="371596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BF39FAB-95EA-525A-FA96-BCAAFE759F3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045524" y="1261613"/>
            <a:ext cx="9819098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5718F63-90FD-621E-4023-98A9DE324374}"/>
              </a:ext>
            </a:extLst>
          </p:cNvPr>
          <p:cNvCxnSpPr>
            <a:cxnSpLocks/>
          </p:cNvCxnSpPr>
          <p:nvPr userDrawn="1"/>
        </p:nvCxnSpPr>
        <p:spPr>
          <a:xfrm>
            <a:off x="2001319" y="1083365"/>
            <a:ext cx="9856064" cy="0"/>
          </a:xfrm>
          <a:prstGeom prst="line">
            <a:avLst/>
          </a:prstGeom>
          <a:ln w="19050">
            <a:solidFill>
              <a:srgbClr val="009E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00AAE076-A2C3-FE8A-9C72-75376062C3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67"/>
          <a:stretch/>
        </p:blipFill>
        <p:spPr>
          <a:xfrm>
            <a:off x="320219" y="262522"/>
            <a:ext cx="1784196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48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39BEE2-D344-8FEB-6478-C89226B38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5495" y="-1199496"/>
            <a:ext cx="12185650" cy="523397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5549A-0041-E1F7-463A-2F6F6A804102}"/>
              </a:ext>
            </a:extLst>
          </p:cNvPr>
          <p:cNvGrpSpPr/>
          <p:nvPr userDrawn="1"/>
        </p:nvGrpSpPr>
        <p:grpSpPr>
          <a:xfrm>
            <a:off x="0" y="6557554"/>
            <a:ext cx="12192000" cy="300445"/>
            <a:chOff x="0" y="6557554"/>
            <a:chExt cx="12192000" cy="300445"/>
          </a:xfrm>
        </p:grpSpPr>
        <p:pic>
          <p:nvPicPr>
            <p:cNvPr id="14" name="Picture 13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DBAE3C8C-A3D5-F583-65F3-3A742CCB9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1"/>
            <a:stretch/>
          </p:blipFill>
          <p:spPr>
            <a:xfrm>
              <a:off x="0" y="6557554"/>
              <a:ext cx="8238940" cy="300445"/>
            </a:xfrm>
            <a:prstGeom prst="rect">
              <a:avLst/>
            </a:prstGeom>
          </p:spPr>
        </p:pic>
        <p:pic>
          <p:nvPicPr>
            <p:cNvPr id="15" name="Picture 14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CF352BB7-5A90-AF27-1442-609A589BF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145"/>
            <a:stretch/>
          </p:blipFill>
          <p:spPr>
            <a:xfrm>
              <a:off x="7396505" y="6557554"/>
              <a:ext cx="4795495" cy="30044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05D5E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A2ECBB-E964-9A4B-2D95-9A1189FF2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9760426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C429A2D9-0E42-A169-6260-1620BDF7E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277" y="187615"/>
            <a:ext cx="2311572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39BEE2-D344-8FEB-6478-C89226B38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1" y="1093304"/>
            <a:ext cx="12185650" cy="523397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5549A-0041-E1F7-463A-2F6F6A804102}"/>
              </a:ext>
            </a:extLst>
          </p:cNvPr>
          <p:cNvGrpSpPr/>
          <p:nvPr userDrawn="1"/>
        </p:nvGrpSpPr>
        <p:grpSpPr>
          <a:xfrm>
            <a:off x="0" y="6557554"/>
            <a:ext cx="12192000" cy="300445"/>
            <a:chOff x="0" y="6557554"/>
            <a:chExt cx="12192000" cy="300445"/>
          </a:xfrm>
        </p:grpSpPr>
        <p:pic>
          <p:nvPicPr>
            <p:cNvPr id="14" name="Picture 13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DBAE3C8C-A3D5-F583-65F3-3A742CCB9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1"/>
            <a:stretch/>
          </p:blipFill>
          <p:spPr>
            <a:xfrm>
              <a:off x="0" y="6557554"/>
              <a:ext cx="8238940" cy="300445"/>
            </a:xfrm>
            <a:prstGeom prst="rect">
              <a:avLst/>
            </a:prstGeom>
          </p:spPr>
        </p:pic>
        <p:pic>
          <p:nvPicPr>
            <p:cNvPr id="15" name="Picture 14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CF352BB7-5A90-AF27-1442-609A589BF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145"/>
            <a:stretch/>
          </p:blipFill>
          <p:spPr>
            <a:xfrm>
              <a:off x="7396505" y="6557554"/>
              <a:ext cx="4795495" cy="30044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05D5E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64470-37DF-61F3-9F7E-62132894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5855755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372E21E-E66B-2C49-E46D-AC8A5632DB1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00680" y="1261613"/>
            <a:ext cx="3763941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6" name="Picture 5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AD9C6D04-E75E-6360-D14F-46D07789B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277" y="187615"/>
            <a:ext cx="2311572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69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A39BEE2-D344-8FEB-6478-C89226B38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51" y="1093304"/>
            <a:ext cx="12185650" cy="523397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5549A-0041-E1F7-463A-2F6F6A804102}"/>
              </a:ext>
            </a:extLst>
          </p:cNvPr>
          <p:cNvGrpSpPr/>
          <p:nvPr userDrawn="1"/>
        </p:nvGrpSpPr>
        <p:grpSpPr>
          <a:xfrm>
            <a:off x="0" y="6557554"/>
            <a:ext cx="12192000" cy="300445"/>
            <a:chOff x="0" y="6557554"/>
            <a:chExt cx="12192000" cy="300445"/>
          </a:xfrm>
        </p:grpSpPr>
        <p:pic>
          <p:nvPicPr>
            <p:cNvPr id="14" name="Picture 13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DBAE3C8C-A3D5-F583-65F3-3A742CCB9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1"/>
            <a:stretch/>
          </p:blipFill>
          <p:spPr>
            <a:xfrm>
              <a:off x="0" y="6557554"/>
              <a:ext cx="8238940" cy="300445"/>
            </a:xfrm>
            <a:prstGeom prst="rect">
              <a:avLst/>
            </a:prstGeom>
          </p:spPr>
        </p:pic>
        <p:pic>
          <p:nvPicPr>
            <p:cNvPr id="15" name="Picture 14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CF352BB7-5A90-AF27-1442-609A589BF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145"/>
            <a:stretch/>
          </p:blipFill>
          <p:spPr>
            <a:xfrm>
              <a:off x="7396505" y="6557554"/>
              <a:ext cx="4795495" cy="30044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05D5E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372E21E-E66B-2C49-E46D-AC8A5632DB1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045524" y="1261613"/>
            <a:ext cx="9819098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3" name="Picture 2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5394D46C-1DCB-CEDB-835E-686457E80D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277" y="187615"/>
            <a:ext cx="2311572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10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5549A-0041-E1F7-463A-2F6F6A804102}"/>
              </a:ext>
            </a:extLst>
          </p:cNvPr>
          <p:cNvGrpSpPr/>
          <p:nvPr userDrawn="1"/>
        </p:nvGrpSpPr>
        <p:grpSpPr>
          <a:xfrm>
            <a:off x="0" y="6557554"/>
            <a:ext cx="12192000" cy="300445"/>
            <a:chOff x="0" y="6557554"/>
            <a:chExt cx="12192000" cy="300445"/>
          </a:xfrm>
        </p:grpSpPr>
        <p:pic>
          <p:nvPicPr>
            <p:cNvPr id="14" name="Picture 13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DBAE3C8C-A3D5-F583-65F3-3A742CCB9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1"/>
            <a:stretch/>
          </p:blipFill>
          <p:spPr>
            <a:xfrm>
              <a:off x="0" y="6557554"/>
              <a:ext cx="8238940" cy="300445"/>
            </a:xfrm>
            <a:prstGeom prst="rect">
              <a:avLst/>
            </a:prstGeom>
          </p:spPr>
        </p:pic>
        <p:pic>
          <p:nvPicPr>
            <p:cNvPr id="15" name="Picture 14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CF352BB7-5A90-AF27-1442-609A589BF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145"/>
            <a:stretch/>
          </p:blipFill>
          <p:spPr>
            <a:xfrm>
              <a:off x="7396505" y="6557554"/>
              <a:ext cx="4795495" cy="30044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05D5E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6A2ECBB-E964-9A4B-2D95-9A1189FF2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9760426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197DE121-34E1-DA89-E13C-DEEE32956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277" y="187615"/>
            <a:ext cx="2311572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57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5549A-0041-E1F7-463A-2F6F6A804102}"/>
              </a:ext>
            </a:extLst>
          </p:cNvPr>
          <p:cNvGrpSpPr/>
          <p:nvPr userDrawn="1"/>
        </p:nvGrpSpPr>
        <p:grpSpPr>
          <a:xfrm>
            <a:off x="0" y="6557554"/>
            <a:ext cx="12192000" cy="300445"/>
            <a:chOff x="0" y="6557554"/>
            <a:chExt cx="12192000" cy="300445"/>
          </a:xfrm>
        </p:grpSpPr>
        <p:pic>
          <p:nvPicPr>
            <p:cNvPr id="14" name="Picture 13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DBAE3C8C-A3D5-F583-65F3-3A742CCB9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1"/>
            <a:stretch/>
          </p:blipFill>
          <p:spPr>
            <a:xfrm>
              <a:off x="0" y="6557554"/>
              <a:ext cx="8238940" cy="300445"/>
            </a:xfrm>
            <a:prstGeom prst="rect">
              <a:avLst/>
            </a:prstGeom>
          </p:spPr>
        </p:pic>
        <p:pic>
          <p:nvPicPr>
            <p:cNvPr id="15" name="Picture 14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CF352BB7-5A90-AF27-1442-609A589BF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145"/>
            <a:stretch/>
          </p:blipFill>
          <p:spPr>
            <a:xfrm>
              <a:off x="7396505" y="6557554"/>
              <a:ext cx="4795495" cy="30044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05D5E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64470-37DF-61F3-9F7E-62132894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3122" y="1334087"/>
            <a:ext cx="5855755" cy="4351338"/>
          </a:xfr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2pPr>
            <a:lvl3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3pPr>
            <a:lvl4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4pPr>
            <a:lvl5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372E21E-E66B-2C49-E46D-AC8A5632DB1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100680" y="1261613"/>
            <a:ext cx="3763941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4" name="Picture 3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CACD3A32-3D1C-C3EF-50FA-0B8D2DCADF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277" y="187615"/>
            <a:ext cx="2311572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29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E944C-1FE9-5E72-5E81-7A7C5878783D}"/>
              </a:ext>
            </a:extLst>
          </p:cNvPr>
          <p:cNvSpPr/>
          <p:nvPr userDrawn="1"/>
        </p:nvSpPr>
        <p:spPr>
          <a:xfrm>
            <a:off x="0" y="1093303"/>
            <a:ext cx="12201706" cy="5361925"/>
          </a:xfrm>
          <a:prstGeom prst="rect">
            <a:avLst/>
          </a:prstGeom>
          <a:solidFill>
            <a:srgbClr val="EDF0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4930389-339A-E2BA-E43D-E7D3AD50ADC7}"/>
              </a:ext>
            </a:extLst>
          </p:cNvPr>
          <p:cNvSpPr/>
          <p:nvPr userDrawn="1"/>
        </p:nvSpPr>
        <p:spPr>
          <a:xfrm>
            <a:off x="381525" y="300445"/>
            <a:ext cx="1619794" cy="1619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logo with blue and orange letters&#10;&#10;Description automatically generated">
            <a:extLst>
              <a:ext uri="{FF2B5EF4-FFF2-40B4-BE49-F238E27FC236}">
                <a16:creationId xmlns:a16="http://schemas.microsoft.com/office/drawing/2014/main" id="{51368463-DAB4-23FA-8982-953880A8B0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2785" y="0"/>
            <a:ext cx="2311572" cy="12421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5549A-0041-E1F7-463A-2F6F6A804102}"/>
              </a:ext>
            </a:extLst>
          </p:cNvPr>
          <p:cNvGrpSpPr/>
          <p:nvPr userDrawn="1"/>
        </p:nvGrpSpPr>
        <p:grpSpPr>
          <a:xfrm>
            <a:off x="0" y="6557554"/>
            <a:ext cx="12192000" cy="300445"/>
            <a:chOff x="0" y="6557554"/>
            <a:chExt cx="12192000" cy="300445"/>
          </a:xfrm>
        </p:grpSpPr>
        <p:pic>
          <p:nvPicPr>
            <p:cNvPr id="14" name="Picture 13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DBAE3C8C-A3D5-F583-65F3-3A742CCB9A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1"/>
            <a:stretch/>
          </p:blipFill>
          <p:spPr>
            <a:xfrm>
              <a:off x="0" y="6557554"/>
              <a:ext cx="8238940" cy="300445"/>
            </a:xfrm>
            <a:prstGeom prst="rect">
              <a:avLst/>
            </a:prstGeom>
          </p:spPr>
        </p:pic>
        <p:pic>
          <p:nvPicPr>
            <p:cNvPr id="15" name="Picture 14" descr="A black screen with a black background&#10;&#10;Description automatically generated">
              <a:extLst>
                <a:ext uri="{FF2B5EF4-FFF2-40B4-BE49-F238E27FC236}">
                  <a16:creationId xmlns:a16="http://schemas.microsoft.com/office/drawing/2014/main" id="{CF352BB7-5A90-AF27-1442-609A589BF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145"/>
            <a:stretch/>
          </p:blipFill>
          <p:spPr>
            <a:xfrm>
              <a:off x="7396505" y="6557554"/>
              <a:ext cx="4795495" cy="30044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19DC5A-5D29-7276-331D-4963DAF27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>
            <a:normAutofit/>
          </a:bodyPr>
          <a:lstStyle>
            <a:lvl1pPr>
              <a:defRPr sz="3200" b="1" i="0">
                <a:solidFill>
                  <a:srgbClr val="005D5E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372E21E-E66B-2C49-E46D-AC8A5632DB15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045524" y="1261613"/>
            <a:ext cx="9819098" cy="4503083"/>
          </a:xfrm>
        </p:spPr>
        <p:txBody>
          <a:bodyPr/>
          <a:lstStyle>
            <a:lvl1pPr marL="0" indent="0">
              <a:buNone/>
              <a:defRPr sz="32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3" name="Picture 2" descr="A circular orang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B725F1F5-78D6-6943-3FDF-A06776F447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277" y="187615"/>
            <a:ext cx="2311572" cy="175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21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216A5C-E321-8813-0773-DF8F1F20B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7E4F1-FC28-B9F0-7DC2-7CD9272DF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E5E76-185D-44F2-A3AA-F554F6AF41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9B8F8-9C2D-4543-8F61-8BCE74EB8FF2}" type="datetimeFigureOut">
              <a:rPr lang="en-US" smtClean="0"/>
              <a:t>8/29/2025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147EE-7BE4-E2D2-373F-57BC7FF09B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973F5-09DB-3664-21C1-3630504DF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91402-5A39-4941-8700-C967DB2EB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ffyi-my.sharepoint.com/:w:/g/personal/jason_forumfyi_org/EZkFVKkd5FFGrr5_L59L2nUBJUstpEzJDTd3y02Eg3GE7g?e=5gbra9" TargetMode="Externa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9EE0C-A8B3-EAD0-F952-16D237DD1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319" y="91926"/>
            <a:ext cx="9326355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North Dakota Children’s Cabinet</a:t>
            </a:r>
            <a:br>
              <a:rPr lang="en-US" dirty="0"/>
            </a:br>
            <a:r>
              <a:rPr lang="en-US" dirty="0"/>
              <a:t>Strategic Planning</a:t>
            </a:r>
          </a:p>
        </p:txBody>
      </p:sp>
      <p:pic>
        <p:nvPicPr>
          <p:cNvPr id="1026" name="Picture 2" descr="North Dakota State Flag 3x5ft Polyester | Official Flag Pole Store ...">
            <a:extLst>
              <a:ext uri="{FF2B5EF4-FFF2-40B4-BE49-F238E27FC236}">
                <a16:creationId xmlns:a16="http://schemas.microsoft.com/office/drawing/2014/main" id="{99558E1C-436F-2591-9111-92C819273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8"/>
          <a:stretch>
            <a:fillRect/>
          </a:stretch>
        </p:blipFill>
        <p:spPr bwMode="auto">
          <a:xfrm>
            <a:off x="2123122" y="1334087"/>
            <a:ext cx="9760426" cy="435133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152603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C87C9-A0C3-2D49-533B-69EB02950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2626D-C0EC-C296-292E-DC763647C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3" y="137161"/>
            <a:ext cx="1746504" cy="154963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Tactics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C205EF-5596-2619-E529-03DCF3749111}"/>
              </a:ext>
            </a:extLst>
          </p:cNvPr>
          <p:cNvSpPr/>
          <p:nvPr/>
        </p:nvSpPr>
        <p:spPr>
          <a:xfrm>
            <a:off x="2134294" y="-1"/>
            <a:ext cx="1910678" cy="1962868"/>
          </a:xfrm>
          <a:prstGeom prst="rect">
            <a:avLst/>
          </a:prstGeom>
          <a:solidFill>
            <a:srgbClr val="B012B0"/>
          </a:solidFill>
          <a:ln>
            <a:solidFill>
              <a:srgbClr val="B01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Planning and Initiation (Sept – Oct 2025) 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Goal 2.1: By October 2025, 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Set foundation, finalize project structure, and begin stakeholder identification.</a:t>
            </a:r>
          </a:p>
          <a:p>
            <a:pPr algn="ctr"/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969ED5-41A8-7861-DC8C-C77DA85DF376}"/>
              </a:ext>
            </a:extLst>
          </p:cNvPr>
          <p:cNvSpPr/>
          <p:nvPr/>
        </p:nvSpPr>
        <p:spPr>
          <a:xfrm>
            <a:off x="2134294" y="1962867"/>
            <a:ext cx="1910678" cy="4704865"/>
          </a:xfrm>
          <a:prstGeom prst="rect">
            <a:avLst/>
          </a:prstGeom>
          <a:solidFill>
            <a:srgbClr val="61235D"/>
          </a:solidFill>
          <a:ln>
            <a:solidFill>
              <a:srgbClr val="612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000" b="1" dirty="0">
                <a:solidFill>
                  <a:schemeClr val="bg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Activity</a:t>
            </a:r>
            <a:r>
              <a:rPr lang="en-US" sz="1000" b="1" dirty="0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 #1</a:t>
            </a:r>
            <a:endParaRPr lang="en-US" sz="1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1000" dirty="0">
              <a:solidFill>
                <a:schemeClr val="bg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</a:endParaRPr>
          </a:p>
          <a:p>
            <a:r>
              <a:rPr lang="en-US" sz="1000" b="1" dirty="0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Activity #2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1000" dirty="0">
              <a:solidFill>
                <a:schemeClr val="bg1"/>
              </a:solidFill>
              <a:latin typeface="Poppins" panose="00000500000000000000" pitchFamily="2" charset="0"/>
              <a:ea typeface="+mn-lt"/>
              <a:cs typeface="Poppins" panose="00000500000000000000" pitchFamily="2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Activity #3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  <a:endParaRPr lang="en-US" sz="1000" dirty="0">
              <a:solidFill>
                <a:schemeClr val="bg1"/>
              </a:solidFill>
              <a:latin typeface="Poppins" panose="00000500000000000000" pitchFamily="2" charset="0"/>
              <a:ea typeface="+mn-lt"/>
              <a:cs typeface="Poppins" panose="00000500000000000000" pitchFamily="2" charset="0"/>
            </a:endParaRPr>
          </a:p>
          <a:p>
            <a:endParaRPr lang="en-US" sz="1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160FAA-71A5-E62E-EF6C-57708A4D07AE}"/>
              </a:ext>
            </a:extLst>
          </p:cNvPr>
          <p:cNvSpPr/>
          <p:nvPr/>
        </p:nvSpPr>
        <p:spPr>
          <a:xfrm>
            <a:off x="73153" y="1313482"/>
            <a:ext cx="1910679" cy="223313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 dirty="0">
                <a:latin typeface="Poppins" panose="00000500000000000000" pitchFamily="2" charset="0"/>
                <a:cs typeface="Poppins" panose="00000500000000000000" pitchFamily="2" charset="0"/>
              </a:rPr>
              <a:t>Goal #2: Define, measure and report out on the status of child well-being in North Dakota by August 2026.</a:t>
            </a:r>
          </a:p>
          <a:p>
            <a:pPr algn="ctr"/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75608D-7902-FDC6-C50F-7FF2B031B0BB}"/>
              </a:ext>
            </a:extLst>
          </p:cNvPr>
          <p:cNvSpPr/>
          <p:nvPr/>
        </p:nvSpPr>
        <p:spPr>
          <a:xfrm>
            <a:off x="73154" y="3701325"/>
            <a:ext cx="1910678" cy="22331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000" dirty="0">
                <a:latin typeface="Poppins" panose="00000500000000000000" pitchFamily="2" charset="0"/>
                <a:cs typeface="Poppins" panose="00000500000000000000" pitchFamily="2" charset="0"/>
              </a:rPr>
              <a:t>Metrics:</a:t>
            </a:r>
          </a:p>
          <a:p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940941-1C82-3449-104D-A6A619D3C74D}"/>
              </a:ext>
            </a:extLst>
          </p:cNvPr>
          <p:cNvSpPr/>
          <p:nvPr/>
        </p:nvSpPr>
        <p:spPr>
          <a:xfrm>
            <a:off x="4154657" y="-1"/>
            <a:ext cx="1910678" cy="1962868"/>
          </a:xfrm>
          <a:prstGeom prst="rect">
            <a:avLst/>
          </a:prstGeom>
          <a:solidFill>
            <a:srgbClr val="B012B0"/>
          </a:solidFill>
          <a:ln>
            <a:solidFill>
              <a:srgbClr val="B01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1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Definition &amp; Stakeholder Engagement (Nov – Jan 2026) </a:t>
            </a:r>
            <a:r>
              <a:rPr lang="en-US" sz="1100" dirty="0">
                <a:latin typeface="Poppins" panose="00000500000000000000" pitchFamily="2" charset="0"/>
                <a:cs typeface="Poppins" panose="00000500000000000000" pitchFamily="2" charset="0"/>
              </a:rPr>
              <a:t>Goal 2.2: By January 2026</a:t>
            </a: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Build consensus on terminology, definition of well-being, and collect feedback.</a:t>
            </a:r>
          </a:p>
          <a:p>
            <a:pPr algn="ctr"/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DF3996-C04D-B97D-CC0E-B2CE56F6A076}"/>
              </a:ext>
            </a:extLst>
          </p:cNvPr>
          <p:cNvSpPr/>
          <p:nvPr/>
        </p:nvSpPr>
        <p:spPr>
          <a:xfrm>
            <a:off x="6175020" y="0"/>
            <a:ext cx="1917222" cy="1962868"/>
          </a:xfrm>
          <a:prstGeom prst="rect">
            <a:avLst/>
          </a:prstGeom>
          <a:solidFill>
            <a:srgbClr val="B012B0"/>
          </a:solidFill>
          <a:ln>
            <a:solidFill>
              <a:srgbClr val="B01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Data Mapping &amp; Framework Development (Feb – April 2026)</a:t>
            </a:r>
            <a:r>
              <a:rPr lang="en-US" sz="12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Goal 2.3: By April 2026 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Identify key indicators and data sources; refine definition and glossary.</a:t>
            </a:r>
          </a:p>
          <a:p>
            <a:pPr algn="ctr"/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9463C4-01FF-03DE-8599-41DE9ADFDEC9}"/>
              </a:ext>
            </a:extLst>
          </p:cNvPr>
          <p:cNvSpPr/>
          <p:nvPr/>
        </p:nvSpPr>
        <p:spPr>
          <a:xfrm>
            <a:off x="8201927" y="-1"/>
            <a:ext cx="1910678" cy="1962867"/>
          </a:xfrm>
          <a:prstGeom prst="rect">
            <a:avLst/>
          </a:prstGeom>
          <a:solidFill>
            <a:srgbClr val="B012B0"/>
          </a:solidFill>
          <a:ln>
            <a:solidFill>
              <a:srgbClr val="B01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Framework Validation and Metric Selection (May – June 2026)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Goal 2.4: By June 2026, </a:t>
            </a:r>
            <a:r>
              <a:rPr lang="en-US" sz="12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v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alidate approach with partners, refine metrics, identify long-term data needs.</a:t>
            </a:r>
          </a:p>
          <a:p>
            <a:pPr algn="ctr"/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217997-5496-40F8-924C-9C0584A58CD6}"/>
              </a:ext>
            </a:extLst>
          </p:cNvPr>
          <p:cNvSpPr/>
          <p:nvPr/>
        </p:nvSpPr>
        <p:spPr>
          <a:xfrm>
            <a:off x="4154657" y="1962867"/>
            <a:ext cx="1910678" cy="4704864"/>
          </a:xfrm>
          <a:prstGeom prst="rect">
            <a:avLst/>
          </a:prstGeom>
          <a:solidFill>
            <a:srgbClr val="61235D"/>
          </a:solidFill>
          <a:ln>
            <a:solidFill>
              <a:srgbClr val="612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Activity</a:t>
            </a:r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 #1</a:t>
            </a:r>
            <a:endParaRPr lang="en-US" sz="10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</a:endParaRPr>
          </a:p>
          <a:p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Activity #2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pPr marL="285750" indent="-285750">
              <a:buFont typeface="Arial"/>
              <a:buChar char="•"/>
            </a:pPr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+mn-lt"/>
              <a:cs typeface="Poppins" panose="00000500000000000000" pitchFamily="2" charset="0"/>
            </a:endParaRPr>
          </a:p>
          <a:p>
            <a:r>
              <a:rPr lang="en-US" sz="1000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Activity #3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+mn-lt"/>
              <a:cs typeface="Poppins" panose="00000500000000000000" pitchFamily="2" charset="0"/>
            </a:endParaRP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39C8FD-43F8-A43F-6372-778EEE9BA31E}"/>
              </a:ext>
            </a:extLst>
          </p:cNvPr>
          <p:cNvSpPr/>
          <p:nvPr/>
        </p:nvSpPr>
        <p:spPr>
          <a:xfrm>
            <a:off x="6175020" y="1962867"/>
            <a:ext cx="1910678" cy="4704865"/>
          </a:xfrm>
          <a:prstGeom prst="rect">
            <a:avLst/>
          </a:prstGeom>
          <a:solidFill>
            <a:srgbClr val="61235D"/>
          </a:solidFill>
          <a:ln>
            <a:solidFill>
              <a:srgbClr val="612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Activity</a:t>
            </a:r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 #1</a:t>
            </a:r>
            <a:endParaRPr lang="en-US" sz="10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</a:endParaRPr>
          </a:p>
          <a:p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Activity #2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pPr marL="285750" indent="-285750">
              <a:buFont typeface="Arial"/>
              <a:buChar char="•"/>
            </a:pPr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+mn-lt"/>
              <a:cs typeface="Poppins" panose="00000500000000000000" pitchFamily="2" charset="0"/>
            </a:endParaRPr>
          </a:p>
          <a:p>
            <a:r>
              <a:rPr lang="en-US" sz="1000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Activity #3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+mn-lt"/>
              <a:cs typeface="Poppins" panose="00000500000000000000" pitchFamily="2" charset="0"/>
            </a:endParaRP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B426F9-9839-91BF-031D-3B659CFD974A}"/>
              </a:ext>
            </a:extLst>
          </p:cNvPr>
          <p:cNvSpPr/>
          <p:nvPr/>
        </p:nvSpPr>
        <p:spPr>
          <a:xfrm>
            <a:off x="8201927" y="1962866"/>
            <a:ext cx="1910678" cy="4704865"/>
          </a:xfrm>
          <a:prstGeom prst="rect">
            <a:avLst/>
          </a:prstGeom>
          <a:solidFill>
            <a:srgbClr val="61235D"/>
          </a:solidFill>
          <a:ln>
            <a:solidFill>
              <a:srgbClr val="612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Activity</a:t>
            </a:r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 #1</a:t>
            </a:r>
            <a:endParaRPr lang="en-US" sz="10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</a:endParaRPr>
          </a:p>
          <a:p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Activity #2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pPr marL="285750" indent="-285750">
              <a:buFont typeface="Arial"/>
              <a:buChar char="•"/>
            </a:pPr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+mn-lt"/>
              <a:cs typeface="Poppins" panose="00000500000000000000" pitchFamily="2" charset="0"/>
            </a:endParaRPr>
          </a:p>
          <a:p>
            <a:r>
              <a:rPr lang="en-US" sz="1000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Activity #3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+mn-lt"/>
              <a:cs typeface="Poppins" panose="00000500000000000000" pitchFamily="2" charset="0"/>
            </a:endParaRP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978E8A-E5C2-F130-A069-F549B91B314E}"/>
              </a:ext>
            </a:extLst>
          </p:cNvPr>
          <p:cNvSpPr/>
          <p:nvPr/>
        </p:nvSpPr>
        <p:spPr>
          <a:xfrm>
            <a:off x="10208168" y="1962866"/>
            <a:ext cx="1910678" cy="4704865"/>
          </a:xfrm>
          <a:prstGeom prst="rect">
            <a:avLst/>
          </a:prstGeom>
          <a:solidFill>
            <a:srgbClr val="61235D"/>
          </a:solidFill>
          <a:ln>
            <a:solidFill>
              <a:srgbClr val="612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Activity</a:t>
            </a:r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 #1</a:t>
            </a:r>
            <a:endParaRPr lang="en-US" sz="10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</a:endParaRPr>
          </a:p>
          <a:p>
            <a:r>
              <a:rPr lang="en-US" sz="1000" b="1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Activity #2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pPr marL="285750" indent="-285750">
              <a:buFont typeface="Arial"/>
              <a:buChar char="•"/>
            </a:pPr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+mn-lt"/>
              <a:cs typeface="Poppins" panose="00000500000000000000" pitchFamily="2" charset="0"/>
            </a:endParaRPr>
          </a:p>
          <a:p>
            <a:r>
              <a:rPr lang="en-US" sz="1000">
                <a:solidFill>
                  <a:schemeClr val="bg1"/>
                </a:solidFill>
                <a:latin typeface="Poppins" panose="00000500000000000000" pitchFamily="2" charset="0"/>
                <a:ea typeface="+mn-lt"/>
                <a:cs typeface="Poppins" panose="00000500000000000000" pitchFamily="2" charset="0"/>
              </a:rPr>
              <a:t>Activity #3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ea typeface="+mn-lt"/>
              <a:cs typeface="Poppins" panose="00000500000000000000" pitchFamily="2" charset="0"/>
            </a:endParaRPr>
          </a:p>
          <a:p>
            <a:endParaRPr lang="en-US" sz="10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482389-4AB1-C139-43FA-42C6ACB661DD}"/>
              </a:ext>
            </a:extLst>
          </p:cNvPr>
          <p:cNvSpPr/>
          <p:nvPr/>
        </p:nvSpPr>
        <p:spPr>
          <a:xfrm>
            <a:off x="10208168" y="0"/>
            <a:ext cx="1910678" cy="1962868"/>
          </a:xfrm>
          <a:prstGeom prst="rect">
            <a:avLst/>
          </a:prstGeom>
          <a:solidFill>
            <a:srgbClr val="B012B0"/>
          </a:solidFill>
          <a:ln>
            <a:solidFill>
              <a:srgbClr val="B01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Finalization and Launch Preparation (July – Aug 2026)</a:t>
            </a:r>
            <a:r>
              <a:rPr lang="en-US" sz="1200" b="1" kern="100" dirty="0"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 </a:t>
            </a:r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Goal 2.5: By August 2026, 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Finalize the strategic plan and prepare for public launch and implementation planning.</a:t>
            </a:r>
          </a:p>
          <a:p>
            <a:pPr algn="ctr"/>
            <a:endParaRPr lang="en-US" sz="1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777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19BCC-D2DC-10C5-D5B7-AE376D353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ppins"/>
                <a:cs typeface="Poppins"/>
              </a:rPr>
              <a:t>Implementation Timeline: Year 1</a:t>
            </a: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6370ABC-1662-8EE8-B203-473C5E436E2B}"/>
              </a:ext>
            </a:extLst>
          </p:cNvPr>
          <p:cNvGraphicFramePr>
            <a:graphicFrameLocks noGrp="1"/>
          </p:cNvGraphicFramePr>
          <p:nvPr/>
        </p:nvGraphicFramePr>
        <p:xfrm>
          <a:off x="1078992" y="1610280"/>
          <a:ext cx="10838398" cy="501859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36742">
                  <a:extLst>
                    <a:ext uri="{9D8B030D-6E8A-4147-A177-3AD203B41FA5}">
                      <a16:colId xmlns:a16="http://schemas.microsoft.com/office/drawing/2014/main" val="953976727"/>
                    </a:ext>
                  </a:extLst>
                </a:gridCol>
                <a:gridCol w="2175414">
                  <a:extLst>
                    <a:ext uri="{9D8B030D-6E8A-4147-A177-3AD203B41FA5}">
                      <a16:colId xmlns:a16="http://schemas.microsoft.com/office/drawing/2014/main" val="492086018"/>
                    </a:ext>
                  </a:extLst>
                </a:gridCol>
                <a:gridCol w="2175414">
                  <a:extLst>
                    <a:ext uri="{9D8B030D-6E8A-4147-A177-3AD203B41FA5}">
                      <a16:colId xmlns:a16="http://schemas.microsoft.com/office/drawing/2014/main" val="3899114529"/>
                    </a:ext>
                  </a:extLst>
                </a:gridCol>
                <a:gridCol w="2175414">
                  <a:extLst>
                    <a:ext uri="{9D8B030D-6E8A-4147-A177-3AD203B41FA5}">
                      <a16:colId xmlns:a16="http://schemas.microsoft.com/office/drawing/2014/main" val="3631303662"/>
                    </a:ext>
                  </a:extLst>
                </a:gridCol>
                <a:gridCol w="2175414">
                  <a:extLst>
                    <a:ext uri="{9D8B030D-6E8A-4147-A177-3AD203B41FA5}">
                      <a16:colId xmlns:a16="http://schemas.microsoft.com/office/drawing/2014/main" val="3680572003"/>
                    </a:ext>
                  </a:extLst>
                </a:gridCol>
              </a:tblGrid>
              <a:tr h="64183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latin typeface="Poppins"/>
                        </a:rPr>
                        <a:t>Goal</a:t>
                      </a:r>
                      <a:endParaRPr lang="en-US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Poppins"/>
                        </a:rPr>
                        <a:t>Q1</a:t>
                      </a:r>
                    </a:p>
                    <a:p>
                      <a:pPr lvl="0" algn="ctr">
                        <a:buNone/>
                      </a:pPr>
                      <a:r>
                        <a:rPr lang="en-US">
                          <a:latin typeface="Poppins"/>
                        </a:rPr>
                        <a:t>Jul – Sep 2025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Poppins"/>
                        </a:rPr>
                        <a:t>Q2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rgbClr val="000000"/>
                          </a:solidFill>
                          <a:latin typeface="Poppins"/>
                        </a:rPr>
                        <a:t>Oct – Dec 2025</a:t>
                      </a:r>
                      <a:endParaRPr lang="en-US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Poppins"/>
                        </a:rPr>
                        <a:t>Q3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rgbClr val="000000"/>
                          </a:solidFill>
                          <a:latin typeface="Poppins"/>
                        </a:rPr>
                        <a:t>Jan – Mar 2026</a:t>
                      </a:r>
                      <a:endParaRPr lang="en-US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Poppins"/>
                        </a:rPr>
                        <a:t>Q4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rgbClr val="000000"/>
                          </a:solidFill>
                          <a:latin typeface="Poppins"/>
                        </a:rPr>
                        <a:t>Apr – Jun 2026</a:t>
                      </a:r>
                      <a:endParaRPr lang="en-US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767528"/>
                  </a:ext>
                </a:extLst>
              </a:tr>
              <a:tr h="1288980">
                <a:tc>
                  <a:txBody>
                    <a:bodyPr/>
                    <a:lstStyle/>
                    <a:p>
                      <a:r>
                        <a:rPr lang="en-US">
                          <a:latin typeface="Poppins"/>
                        </a:rPr>
                        <a:t>Goal #1: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19317"/>
                  </a:ext>
                </a:extLst>
              </a:tr>
              <a:tr h="1355009">
                <a:tc>
                  <a:txBody>
                    <a:bodyPr/>
                    <a:lstStyle/>
                    <a:p>
                      <a:r>
                        <a:rPr lang="en-US">
                          <a:latin typeface="Poppins"/>
                        </a:rPr>
                        <a:t>Goal #2: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603603"/>
                  </a:ext>
                </a:extLst>
              </a:tr>
              <a:tr h="1732770">
                <a:tc>
                  <a:txBody>
                    <a:bodyPr/>
                    <a:lstStyle/>
                    <a:p>
                      <a:r>
                        <a:rPr lang="en-US">
                          <a:latin typeface="Poppins"/>
                        </a:rPr>
                        <a:t>Goal #3: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942082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77A574-D861-2395-65D3-D1B12EF758CC}"/>
              </a:ext>
            </a:extLst>
          </p:cNvPr>
          <p:cNvSpPr/>
          <p:nvPr/>
        </p:nvSpPr>
        <p:spPr>
          <a:xfrm>
            <a:off x="3372402" y="2308084"/>
            <a:ext cx="2889371" cy="20408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Poppins"/>
                <a:ea typeface="Calibri"/>
                <a:cs typeface="Calibri"/>
              </a:rPr>
              <a:t>Initiative 1.1</a:t>
            </a:r>
            <a:endParaRPr lang="en-US">
              <a:latin typeface="Poppin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617A2D9-C6FB-37CD-88CE-08B1617A3DEF}"/>
              </a:ext>
            </a:extLst>
          </p:cNvPr>
          <p:cNvSpPr/>
          <p:nvPr/>
        </p:nvSpPr>
        <p:spPr>
          <a:xfrm>
            <a:off x="3270839" y="2624535"/>
            <a:ext cx="1693153" cy="20488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  <a:ea typeface="Calibri"/>
                <a:cs typeface="Calibri"/>
              </a:rPr>
              <a:t>Initiative 1.2</a:t>
            </a:r>
            <a:endParaRPr lang="en-US">
              <a:latin typeface="Poppin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E7CC072-A559-F593-21EB-B4352BC9DD2E}"/>
              </a:ext>
            </a:extLst>
          </p:cNvPr>
          <p:cNvSpPr/>
          <p:nvPr/>
        </p:nvSpPr>
        <p:spPr>
          <a:xfrm>
            <a:off x="3270838" y="3614108"/>
            <a:ext cx="2416284" cy="242371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  <a:ea typeface="Calibri"/>
                <a:cs typeface="Calibri"/>
              </a:rPr>
              <a:t>Initiative 2.1</a:t>
            </a:r>
            <a:endParaRPr lang="en-US">
              <a:latin typeface="Poppin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EE6ACB-F4C8-FCE6-A44F-8610DB986FF3}"/>
              </a:ext>
            </a:extLst>
          </p:cNvPr>
          <p:cNvSpPr/>
          <p:nvPr/>
        </p:nvSpPr>
        <p:spPr>
          <a:xfrm>
            <a:off x="5801899" y="3874713"/>
            <a:ext cx="2070862" cy="22170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latin typeface="Poppins"/>
                <a:ea typeface="Calibri"/>
                <a:cs typeface="Calibri"/>
              </a:rPr>
              <a:t>Initiative 2.2</a:t>
            </a:r>
            <a:endParaRPr lang="en-US" dirty="0">
              <a:latin typeface="Poppin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F1FA45-413F-C230-ED42-EF4F92E7971D}"/>
              </a:ext>
            </a:extLst>
          </p:cNvPr>
          <p:cNvSpPr/>
          <p:nvPr/>
        </p:nvSpPr>
        <p:spPr>
          <a:xfrm>
            <a:off x="8943278" y="4612428"/>
            <a:ext cx="2894478" cy="265496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  <a:ea typeface="Calibri"/>
                <a:cs typeface="Calibri"/>
              </a:rPr>
              <a:t>Initiative 2.4</a:t>
            </a:r>
            <a:endParaRPr lang="en-US">
              <a:latin typeface="Poppin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9FD5EF-8F29-7D4F-0E50-287F272C7D2C}"/>
              </a:ext>
            </a:extLst>
          </p:cNvPr>
          <p:cNvSpPr/>
          <p:nvPr/>
        </p:nvSpPr>
        <p:spPr>
          <a:xfrm>
            <a:off x="3270838" y="4929161"/>
            <a:ext cx="4263818" cy="3185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  <a:ea typeface="Calibri"/>
                <a:cs typeface="Calibri"/>
              </a:rPr>
              <a:t>Initiative 3.1</a:t>
            </a:r>
            <a:endParaRPr lang="en-US">
              <a:latin typeface="Poppin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F786EB-E730-4795-268C-92A2296F6F3B}"/>
              </a:ext>
            </a:extLst>
          </p:cNvPr>
          <p:cNvSpPr/>
          <p:nvPr/>
        </p:nvSpPr>
        <p:spPr>
          <a:xfrm>
            <a:off x="5447362" y="5391352"/>
            <a:ext cx="4876214" cy="2471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  <a:ea typeface="Calibri"/>
                <a:cs typeface="Calibri"/>
              </a:rPr>
              <a:t>Initiative 3.2</a:t>
            </a:r>
            <a:endParaRPr lang="en-US">
              <a:latin typeface="Poppin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76A1F93-BE7B-2A2E-892E-A8DCE3797D53}"/>
              </a:ext>
            </a:extLst>
          </p:cNvPr>
          <p:cNvSpPr/>
          <p:nvPr/>
        </p:nvSpPr>
        <p:spPr>
          <a:xfrm>
            <a:off x="3270838" y="2906705"/>
            <a:ext cx="1693153" cy="20488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  <a:ea typeface="Calibri"/>
                <a:cs typeface="Calibri"/>
              </a:rPr>
              <a:t>Initiative 1.3</a:t>
            </a:r>
            <a:endParaRPr lang="en-US">
              <a:latin typeface="Poppin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FE0DFEE-73F7-43B5-26B7-213005A3FF16}"/>
              </a:ext>
            </a:extLst>
          </p:cNvPr>
          <p:cNvSpPr/>
          <p:nvPr/>
        </p:nvSpPr>
        <p:spPr>
          <a:xfrm>
            <a:off x="3372402" y="3193524"/>
            <a:ext cx="2889371" cy="20408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Poppins"/>
                <a:ea typeface="Calibri"/>
                <a:cs typeface="Calibri"/>
              </a:rPr>
              <a:t>Initiative 1.4</a:t>
            </a:r>
            <a:endParaRPr lang="en-US" dirty="0">
              <a:latin typeface="Poppin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B1B8409-462B-29C4-C0F7-75240440E43F}"/>
              </a:ext>
            </a:extLst>
          </p:cNvPr>
          <p:cNvSpPr/>
          <p:nvPr/>
        </p:nvSpPr>
        <p:spPr>
          <a:xfrm>
            <a:off x="6869150" y="4240046"/>
            <a:ext cx="3077737" cy="26549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latin typeface="Poppins"/>
                <a:ea typeface="Calibri"/>
                <a:cs typeface="Calibri"/>
              </a:rPr>
              <a:t>Initiative 2.3</a:t>
            </a:r>
            <a:endParaRPr lang="en-US" dirty="0">
              <a:latin typeface="Poppin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ADC4D7F-E93E-2DD6-D8B6-73FA13BCAED2}"/>
              </a:ext>
            </a:extLst>
          </p:cNvPr>
          <p:cNvSpPr/>
          <p:nvPr/>
        </p:nvSpPr>
        <p:spPr>
          <a:xfrm>
            <a:off x="7670616" y="5782107"/>
            <a:ext cx="4246774" cy="2471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  <a:ea typeface="Calibri"/>
                <a:cs typeface="Calibri"/>
              </a:rPr>
              <a:t>Initiative 3.3</a:t>
            </a:r>
            <a:endParaRPr lang="en-US">
              <a:latin typeface="Poppin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0E8C21-F838-9F69-18BF-E9A51684BBD7}"/>
              </a:ext>
            </a:extLst>
          </p:cNvPr>
          <p:cNvSpPr/>
          <p:nvPr/>
        </p:nvSpPr>
        <p:spPr>
          <a:xfrm>
            <a:off x="7670616" y="6172862"/>
            <a:ext cx="4246774" cy="2471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  <a:ea typeface="Calibri"/>
                <a:cs typeface="Calibri"/>
              </a:rPr>
              <a:t>Initiative 3.4</a:t>
            </a:r>
            <a:endParaRPr lang="en-US"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012384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A7239-0E67-9A4B-2146-2F3C58D52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07925-A55F-3A5C-7764-DCD3F9721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Poppins"/>
                <a:cs typeface="Poppins"/>
              </a:rPr>
              <a:t>Implementation Timeline: Year 2</a:t>
            </a: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4C0F405-505A-CA86-AB47-1B2D904FC0F2}"/>
              </a:ext>
            </a:extLst>
          </p:cNvPr>
          <p:cNvGraphicFramePr>
            <a:graphicFrameLocks noGrp="1"/>
          </p:cNvGraphicFramePr>
          <p:nvPr/>
        </p:nvGraphicFramePr>
        <p:xfrm>
          <a:off x="1078992" y="1610280"/>
          <a:ext cx="10838398" cy="501859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36742">
                  <a:extLst>
                    <a:ext uri="{9D8B030D-6E8A-4147-A177-3AD203B41FA5}">
                      <a16:colId xmlns:a16="http://schemas.microsoft.com/office/drawing/2014/main" val="953976727"/>
                    </a:ext>
                  </a:extLst>
                </a:gridCol>
                <a:gridCol w="2175414">
                  <a:extLst>
                    <a:ext uri="{9D8B030D-6E8A-4147-A177-3AD203B41FA5}">
                      <a16:colId xmlns:a16="http://schemas.microsoft.com/office/drawing/2014/main" val="492086018"/>
                    </a:ext>
                  </a:extLst>
                </a:gridCol>
                <a:gridCol w="2175414">
                  <a:extLst>
                    <a:ext uri="{9D8B030D-6E8A-4147-A177-3AD203B41FA5}">
                      <a16:colId xmlns:a16="http://schemas.microsoft.com/office/drawing/2014/main" val="3899114529"/>
                    </a:ext>
                  </a:extLst>
                </a:gridCol>
                <a:gridCol w="2175414">
                  <a:extLst>
                    <a:ext uri="{9D8B030D-6E8A-4147-A177-3AD203B41FA5}">
                      <a16:colId xmlns:a16="http://schemas.microsoft.com/office/drawing/2014/main" val="3631303662"/>
                    </a:ext>
                  </a:extLst>
                </a:gridCol>
                <a:gridCol w="2175414">
                  <a:extLst>
                    <a:ext uri="{9D8B030D-6E8A-4147-A177-3AD203B41FA5}">
                      <a16:colId xmlns:a16="http://schemas.microsoft.com/office/drawing/2014/main" val="3680572003"/>
                    </a:ext>
                  </a:extLst>
                </a:gridCol>
              </a:tblGrid>
              <a:tr h="64183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latin typeface="Poppins"/>
                        </a:rPr>
                        <a:t>Goal</a:t>
                      </a:r>
                      <a:endParaRPr lang="en-US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Poppins"/>
                        </a:rPr>
                        <a:t>Q1</a:t>
                      </a:r>
                    </a:p>
                    <a:p>
                      <a:pPr lvl="0" algn="ctr">
                        <a:buNone/>
                      </a:pPr>
                      <a:r>
                        <a:rPr lang="en-US">
                          <a:latin typeface="Poppins"/>
                        </a:rPr>
                        <a:t>Jul – Sep 2026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Poppins"/>
                        </a:rPr>
                        <a:t>Q2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rgbClr val="000000"/>
                          </a:solidFill>
                          <a:latin typeface="Poppins"/>
                        </a:rPr>
                        <a:t>Oct – Dec 2026</a:t>
                      </a:r>
                      <a:endParaRPr lang="en-US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Poppins"/>
                        </a:rPr>
                        <a:t>Q3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rgbClr val="000000"/>
                          </a:solidFill>
                          <a:latin typeface="Poppins"/>
                        </a:rPr>
                        <a:t>Jan – Mar 2027</a:t>
                      </a:r>
                      <a:endParaRPr lang="en-US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Poppins"/>
                        </a:rPr>
                        <a:t>Q4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800" b="1" i="0" u="none" strike="noStrike" noProof="0">
                          <a:solidFill>
                            <a:srgbClr val="000000"/>
                          </a:solidFill>
                          <a:latin typeface="Poppins"/>
                        </a:rPr>
                        <a:t>Apr – Jun 2027</a:t>
                      </a:r>
                      <a:endParaRPr lang="en-US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767528"/>
                  </a:ext>
                </a:extLst>
              </a:tr>
              <a:tr h="1288980">
                <a:tc>
                  <a:txBody>
                    <a:bodyPr/>
                    <a:lstStyle/>
                    <a:p>
                      <a:r>
                        <a:rPr lang="en-US">
                          <a:latin typeface="Poppins"/>
                        </a:rPr>
                        <a:t>Goal #1: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919317"/>
                  </a:ext>
                </a:extLst>
              </a:tr>
              <a:tr h="1355009">
                <a:tc>
                  <a:txBody>
                    <a:bodyPr/>
                    <a:lstStyle/>
                    <a:p>
                      <a:r>
                        <a:rPr lang="en-US">
                          <a:latin typeface="Poppins"/>
                        </a:rPr>
                        <a:t>Goal #2: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603603"/>
                  </a:ext>
                </a:extLst>
              </a:tr>
              <a:tr h="1732770">
                <a:tc>
                  <a:txBody>
                    <a:bodyPr/>
                    <a:lstStyle/>
                    <a:p>
                      <a:r>
                        <a:rPr lang="en-US">
                          <a:latin typeface="Poppins"/>
                        </a:rPr>
                        <a:t>Goal #3: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Poppin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942082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5CC4C56-E408-28B2-DBD6-BB1298988D81}"/>
              </a:ext>
            </a:extLst>
          </p:cNvPr>
          <p:cNvSpPr/>
          <p:nvPr/>
        </p:nvSpPr>
        <p:spPr>
          <a:xfrm>
            <a:off x="3270838" y="4103650"/>
            <a:ext cx="1457279" cy="579862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latin typeface="Poppins"/>
                <a:ea typeface="Calibri"/>
                <a:cs typeface="Calibri"/>
              </a:rPr>
              <a:t>Initiative 2.5</a:t>
            </a:r>
            <a:endParaRPr lang="en-US" dirty="0">
              <a:latin typeface="Poppin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6B2477B-74B9-90B1-2878-78775A611DFE}"/>
              </a:ext>
            </a:extLst>
          </p:cNvPr>
          <p:cNvSpPr/>
          <p:nvPr/>
        </p:nvSpPr>
        <p:spPr>
          <a:xfrm>
            <a:off x="3270838" y="5782107"/>
            <a:ext cx="8566918" cy="2471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  <a:ea typeface="Calibri"/>
                <a:cs typeface="Calibri"/>
              </a:rPr>
              <a:t>Initiative 3.3</a:t>
            </a:r>
            <a:endParaRPr lang="en-US">
              <a:latin typeface="Poppin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830786D-9330-0559-73ED-CEF9B07BCB2B}"/>
              </a:ext>
            </a:extLst>
          </p:cNvPr>
          <p:cNvSpPr/>
          <p:nvPr/>
        </p:nvSpPr>
        <p:spPr>
          <a:xfrm>
            <a:off x="3350472" y="6172862"/>
            <a:ext cx="8487284" cy="2471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  <a:ea typeface="Calibri"/>
                <a:cs typeface="Calibri"/>
              </a:rPr>
              <a:t>Initiative 3.4</a:t>
            </a:r>
            <a:endParaRPr lang="en-US"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466721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401E8-F589-00BB-9490-1A872FC59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882CD6-A3F0-C9B8-EC1B-A91028F48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778" y="444763"/>
            <a:ext cx="4539134" cy="881117"/>
          </a:xfrm>
        </p:spPr>
        <p:txBody>
          <a:bodyPr anchor="ctr">
            <a:normAutofit/>
          </a:bodyPr>
          <a:lstStyle/>
          <a:p>
            <a:r>
              <a:rPr lang="en-US" sz="2800"/>
              <a:t>Strategic Questions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2C1929-983E-3E89-9C3C-CC6122E39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5914" y="1725930"/>
            <a:ext cx="5664166" cy="50764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b="1" dirty="0">
                <a:latin typeface="Poppins"/>
                <a:cs typeface="Poppins"/>
              </a:rPr>
              <a:t>SMART Goal 2.1 – Planning &amp; Initiation (Sept-Oct 2025)</a:t>
            </a:r>
          </a:p>
          <a:p>
            <a:r>
              <a:rPr lang="en-US" sz="1600" dirty="0">
                <a:latin typeface="Poppins"/>
                <a:cs typeface="Poppins"/>
              </a:rPr>
              <a:t>Establish Vision &amp; Define Child Well-being</a:t>
            </a:r>
          </a:p>
          <a:p>
            <a:r>
              <a:rPr lang="en-US" sz="1800" b="1" dirty="0"/>
              <a:t>Vision: </a:t>
            </a:r>
            <a:r>
              <a:rPr lang="en-US" sz="1600" dirty="0"/>
              <a:t>The North Dakota Children’s Cabinet ensures that all children are prepared and successful, equipped with the skills, knowledge, and resilience to thrive in an ever-changing world. </a:t>
            </a:r>
          </a:p>
          <a:p>
            <a:r>
              <a:rPr lang="en-US" sz="1600" dirty="0">
                <a:latin typeface="Poppins"/>
                <a:cs typeface="Poppins"/>
              </a:rPr>
              <a:t>Does this timeline, structure and deliverables resonate with subcommittee?  </a:t>
            </a:r>
          </a:p>
          <a:p>
            <a:r>
              <a:rPr lang="en-US" sz="1600" dirty="0">
                <a:latin typeface="Poppins"/>
                <a:cs typeface="Poppins"/>
              </a:rPr>
              <a:t>What age bands do we want to consider?</a:t>
            </a:r>
          </a:p>
          <a:p>
            <a:r>
              <a:rPr lang="en-US" sz="1600" dirty="0">
                <a:latin typeface="Poppins"/>
                <a:cs typeface="Poppins"/>
              </a:rPr>
              <a:t>What Core Domains do we want to cover?</a:t>
            </a:r>
          </a:p>
          <a:p>
            <a:r>
              <a:rPr lang="en-US" sz="1600" dirty="0">
                <a:latin typeface="Poppins"/>
                <a:cs typeface="Poppins"/>
              </a:rPr>
              <a:t>What metrics do we currently have?</a:t>
            </a:r>
          </a:p>
          <a:p>
            <a:r>
              <a:rPr lang="en-US" sz="1600" dirty="0">
                <a:latin typeface="Poppins"/>
                <a:cs typeface="Poppins"/>
              </a:rPr>
              <a:t>What stakeholder groups should we engage to ensure consensus?</a:t>
            </a:r>
            <a:endParaRPr lang="en-US" sz="1600" dirty="0"/>
          </a:p>
        </p:txBody>
      </p:sp>
      <p:pic>
        <p:nvPicPr>
          <p:cNvPr id="2" name="Picture 1" descr="A group of people putting their hands together">
            <a:extLst>
              <a:ext uri="{FF2B5EF4-FFF2-40B4-BE49-F238E27FC236}">
                <a16:creationId xmlns:a16="http://schemas.microsoft.com/office/drawing/2014/main" id="{F460803D-A8E8-D74B-CA95-498DE6E43D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797" r="16903"/>
          <a:stretch>
            <a:fillRect/>
          </a:stretch>
        </p:blipFill>
        <p:spPr>
          <a:xfrm>
            <a:off x="960913" y="2114594"/>
            <a:ext cx="4519432" cy="2987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7C8B9BC8-A636-CB13-0D84-B1FD90296488}"/>
              </a:ext>
            </a:extLst>
          </p:cNvPr>
          <p:cNvSpPr txBox="1">
            <a:spLocks/>
          </p:cNvSpPr>
          <p:nvPr/>
        </p:nvSpPr>
        <p:spPr>
          <a:xfrm>
            <a:off x="941211" y="5532120"/>
            <a:ext cx="4539134" cy="881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F3633B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US" sz="2800"/>
              <a:t>Goal 1.1 By Laws</a:t>
            </a:r>
          </a:p>
        </p:txBody>
      </p:sp>
    </p:spTree>
    <p:extLst>
      <p:ext uri="{BB962C8B-B14F-4D97-AF65-F5344CB8AC3E}">
        <p14:creationId xmlns:p14="http://schemas.microsoft.com/office/powerpoint/2010/main" val="2944924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67376-5AB6-BD3D-F537-7C5B723B2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DB69A9-6FDE-75FC-B377-4277BEF24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746" y="151559"/>
            <a:ext cx="6728054" cy="881117"/>
          </a:xfrm>
        </p:spPr>
        <p:txBody>
          <a:bodyPr anchor="ctr">
            <a:normAutofit/>
          </a:bodyPr>
          <a:lstStyle/>
          <a:p>
            <a:r>
              <a:rPr lang="en-US" sz="3600"/>
              <a:t>2025 Meeting Dates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56E2C-E000-1F1C-1305-BD0F99C2E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5914" y="1866900"/>
            <a:ext cx="5664166" cy="3958424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/>
              <a:t>ND Strategic Planning Sub-committee dates*</a:t>
            </a:r>
            <a:endParaRPr lang="en-US" sz="1600" b="1"/>
          </a:p>
          <a:p>
            <a:pPr>
              <a:lnSpc>
                <a:spcPct val="100000"/>
              </a:lnSpc>
            </a:pPr>
            <a:r>
              <a:rPr lang="en-US"/>
              <a:t>Tuesday August 12</a:t>
            </a:r>
            <a:r>
              <a:rPr lang="en-US" baseline="30000"/>
              <a:t>th</a:t>
            </a:r>
            <a:endParaRPr lang="en-US"/>
          </a:p>
          <a:p>
            <a:pPr>
              <a:lnSpc>
                <a:spcPct val="100000"/>
              </a:lnSpc>
            </a:pPr>
            <a:r>
              <a:rPr lang="en-US"/>
              <a:t>Tuesday, September 2nd</a:t>
            </a:r>
          </a:p>
          <a:p>
            <a:pPr>
              <a:lnSpc>
                <a:spcPct val="100000"/>
              </a:lnSpc>
            </a:pPr>
            <a:r>
              <a:rPr lang="en-US"/>
              <a:t>Tuesday, October 7th</a:t>
            </a:r>
          </a:p>
          <a:p>
            <a:pPr>
              <a:lnSpc>
                <a:spcPct val="100000"/>
              </a:lnSpc>
            </a:pPr>
            <a:r>
              <a:rPr lang="en-US"/>
              <a:t>Tuesday, November 4th</a:t>
            </a:r>
          </a:p>
          <a:p>
            <a:pPr>
              <a:lnSpc>
                <a:spcPct val="100000"/>
              </a:lnSpc>
            </a:pPr>
            <a:r>
              <a:rPr lang="en-US"/>
              <a:t>Tuesday, December 2nd</a:t>
            </a:r>
            <a:endParaRPr lang="en-US" sz="160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FE9A8125-402B-5443-5DEE-2EEEAB67E4B6}"/>
              </a:ext>
            </a:extLst>
          </p:cNvPr>
          <p:cNvSpPr txBox="1">
            <a:spLocks/>
          </p:cNvSpPr>
          <p:nvPr/>
        </p:nvSpPr>
        <p:spPr>
          <a:xfrm>
            <a:off x="918742" y="1866900"/>
            <a:ext cx="5027595" cy="3958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F3633B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ND Children's Cabinet Meeting Dates</a:t>
            </a:r>
            <a:endParaRPr lang="en-US" sz="2800">
              <a:solidFill>
                <a:schemeClr val="tx1"/>
              </a:solidFill>
            </a:endParaRPr>
          </a:p>
          <a:p>
            <a: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Tuesday, August 19th</a:t>
            </a:r>
          </a:p>
          <a:p>
            <a: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Tuesday, September 16th</a:t>
            </a:r>
          </a:p>
          <a:p>
            <a: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Tuesday, October 21st</a:t>
            </a:r>
          </a:p>
          <a:p>
            <a: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Tuesday, November 18th</a:t>
            </a:r>
          </a:p>
          <a:p>
            <a: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Tuesday, December 16th</a:t>
            </a:r>
          </a:p>
        </p:txBody>
      </p:sp>
    </p:spTree>
    <p:extLst>
      <p:ext uri="{BB962C8B-B14F-4D97-AF65-F5344CB8AC3E}">
        <p14:creationId xmlns:p14="http://schemas.microsoft.com/office/powerpoint/2010/main" val="713410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7715F-A850-621D-50E8-57E029665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DECE3E3-11F9-37D9-8412-82918815C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746" y="151559"/>
            <a:ext cx="6728054" cy="881117"/>
          </a:xfrm>
        </p:spPr>
        <p:txBody>
          <a:bodyPr anchor="ctr">
            <a:normAutofit fontScale="90000"/>
          </a:bodyPr>
          <a:lstStyle/>
          <a:p>
            <a:r>
              <a:rPr lang="en-US" sz="3600" dirty="0"/>
              <a:t>2025 Strategic Planning Dates &amp; Deliverables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DF7362-FDD1-A26D-BEFB-3859E6674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34" y="1524000"/>
            <a:ext cx="10385518" cy="4821936"/>
          </a:xfrm>
        </p:spPr>
        <p:txBody>
          <a:bodyPr anchor="ctr"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ND Strategic Planning Sub-committee dates*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September 2</a:t>
            </a:r>
            <a:r>
              <a:rPr lang="en-US" baseline="30000" dirty="0"/>
              <a:t>nd</a:t>
            </a:r>
            <a:r>
              <a:rPr lang="en-US" dirty="0"/>
              <a:t>	Draft By-Laws (Goal 1) &amp; Child Well-					being Plan Discussion (Goal 2)</a:t>
            </a:r>
          </a:p>
          <a:p>
            <a:pPr>
              <a:lnSpc>
                <a:spcPct val="100000"/>
              </a:lnSpc>
            </a:pPr>
            <a:r>
              <a:rPr lang="en-US" dirty="0"/>
              <a:t>October 7</a:t>
            </a:r>
            <a:r>
              <a:rPr lang="en-US" baseline="30000" dirty="0"/>
              <a:t>th</a:t>
            </a:r>
            <a:r>
              <a:rPr lang="en-US" dirty="0"/>
              <a:t>		Finalize Recommendation for 						By Laws; Identify Stakeholder groups; 				Discuss comms &amp; branding plan</a:t>
            </a:r>
          </a:p>
          <a:p>
            <a:pPr>
              <a:lnSpc>
                <a:spcPct val="100000"/>
              </a:lnSpc>
            </a:pPr>
            <a:r>
              <a:rPr lang="en-US" dirty="0"/>
              <a:t>November 4</a:t>
            </a:r>
            <a:r>
              <a:rPr lang="en-US" baseline="30000" dirty="0"/>
              <a:t>th</a:t>
            </a:r>
            <a:r>
              <a:rPr lang="en-US" dirty="0"/>
              <a:t>		Define Child Well-Being, Age Band, 					Domains, Standardize Terminology</a:t>
            </a:r>
          </a:p>
          <a:p>
            <a:pPr>
              <a:lnSpc>
                <a:spcPct val="100000"/>
              </a:lnSpc>
            </a:pPr>
            <a:r>
              <a:rPr lang="en-US" dirty="0"/>
              <a:t>December 2		Share out on Stakeholder 							engagement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7788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DD0F-B763-C07C-0621-532516AA8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Progress to 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1F39CE-E9E8-6674-4FC5-430045C3B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200" y="2146300"/>
            <a:ext cx="11553348" cy="4089400"/>
          </a:xfrm>
        </p:spPr>
        <p:txBody>
          <a:bodyPr/>
          <a:lstStyle/>
          <a:p>
            <a:pPr fontAlgn="base"/>
            <a:r>
              <a:rPr lang="en-US"/>
              <a:t>Children’s Cabinet logo​</a:t>
            </a:r>
          </a:p>
          <a:p>
            <a:pPr fontAlgn="base"/>
            <a:r>
              <a:rPr lang="en-US"/>
              <a:t>Made amendments to statute​</a:t>
            </a:r>
          </a:p>
          <a:p>
            <a:pPr fontAlgn="base"/>
            <a:r>
              <a:rPr lang="en-US"/>
              <a:t>Moved Children’s Cabinet to the Governor’s Office​</a:t>
            </a:r>
          </a:p>
          <a:p>
            <a:pPr fontAlgn="base"/>
            <a:r>
              <a:rPr lang="en-US"/>
              <a:t>Created subcommittees</a:t>
            </a:r>
          </a:p>
        </p:txBody>
      </p:sp>
    </p:spTree>
    <p:extLst>
      <p:ext uri="{BB962C8B-B14F-4D97-AF65-F5344CB8AC3E}">
        <p14:creationId xmlns:p14="http://schemas.microsoft.com/office/powerpoint/2010/main" val="363896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686852-1F33-EBEF-0FF8-9E0C2BE7F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778" y="444763"/>
            <a:ext cx="4539134" cy="881117"/>
          </a:xfrm>
        </p:spPr>
        <p:txBody>
          <a:bodyPr anchor="ctr">
            <a:normAutofit/>
          </a:bodyPr>
          <a:lstStyle/>
          <a:p>
            <a:r>
              <a:rPr lang="en-US" sz="2800"/>
              <a:t>Values, Vision, Mission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74FE3D-B7B5-589B-F1B3-1930C1782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5914" y="1725930"/>
            <a:ext cx="5664166" cy="5076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Values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/>
              <a:t>360 Communication</a:t>
            </a:r>
            <a:r>
              <a:rPr lang="en-US" sz="1400" dirty="0"/>
              <a:t>: the Children’s Cabinet will engage in open, honest and meaningful communication that leads to positive results for all children and families.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/>
              <a:t>Optimism</a:t>
            </a:r>
            <a:r>
              <a:rPr lang="en-US" sz="1400" dirty="0"/>
              <a:t>: the Children’s Cabinet will be solutions-focused, adopting a can-do attitude while avoiding the impulse to admire the problem.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/>
              <a:t>Accountability</a:t>
            </a:r>
            <a:r>
              <a:rPr lang="en-US" sz="1400" dirty="0"/>
              <a:t>: the Children’s Cabinet accepts clear accountability for leadership and allows all members to know their role and responsibility while sharing a common vision. </a:t>
            </a:r>
          </a:p>
          <a:p>
            <a:pPr marL="0" indent="0">
              <a:buNone/>
            </a:pPr>
            <a:r>
              <a:rPr lang="en-US" sz="1600" b="1" dirty="0"/>
              <a:t>Vision: </a:t>
            </a:r>
            <a:r>
              <a:rPr lang="en-US" sz="1400" dirty="0"/>
              <a:t>The North Dakota Children’s Cabinet ensures that all children are prepared and successful, equipped with the skills, knowledge, and resilience to thrive in an ever-changing world. </a:t>
            </a:r>
          </a:p>
          <a:p>
            <a:pPr marL="0" indent="0">
              <a:buNone/>
            </a:pPr>
            <a:r>
              <a:rPr lang="en-US" sz="1600" b="1" dirty="0"/>
              <a:t>Mission: </a:t>
            </a:r>
            <a:r>
              <a:rPr lang="en-US" sz="1400" dirty="0"/>
              <a:t>The North Dakota Children's Cabinet collaborates to elevate what works and drive towards a seamless network of services and supports that meet the needs of every child and family. </a:t>
            </a:r>
            <a:endParaRPr lang="en-US" sz="1600" dirty="0"/>
          </a:p>
        </p:txBody>
      </p:sp>
      <p:pic>
        <p:nvPicPr>
          <p:cNvPr id="2" name="Picture 1" descr="A group of people putting their hands together">
            <a:extLst>
              <a:ext uri="{FF2B5EF4-FFF2-40B4-BE49-F238E27FC236}">
                <a16:creationId xmlns:a16="http://schemas.microsoft.com/office/drawing/2014/main" id="{9C19FA41-9D02-DD6C-1CB0-0654E90131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797" r="16903"/>
          <a:stretch>
            <a:fillRect/>
          </a:stretch>
        </p:blipFill>
        <p:spPr>
          <a:xfrm>
            <a:off x="960913" y="2114594"/>
            <a:ext cx="4519432" cy="2987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2C2870F3-DEB4-69CB-CDF5-2E454E23DB1F}"/>
              </a:ext>
            </a:extLst>
          </p:cNvPr>
          <p:cNvSpPr txBox="1">
            <a:spLocks/>
          </p:cNvSpPr>
          <p:nvPr/>
        </p:nvSpPr>
        <p:spPr>
          <a:xfrm>
            <a:off x="278964" y="5450507"/>
            <a:ext cx="5664166" cy="881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F3633B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en-US" sz="1800"/>
              <a:t>Defined Population: </a:t>
            </a:r>
            <a:r>
              <a:rPr lang="en-US" sz="1600" b="0">
                <a:solidFill>
                  <a:schemeClr val="tx1"/>
                </a:solidFill>
              </a:rPr>
              <a:t>North Dakota Youth ages 0-21</a:t>
            </a:r>
            <a:endParaRPr lang="en-US" sz="28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81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DFE0F-C455-8E72-0DE3-897E39A31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0374-3E01-27EA-68B4-37A5AC55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6" y="-63057"/>
            <a:ext cx="9326355" cy="1325563"/>
          </a:xfrm>
        </p:spPr>
        <p:txBody>
          <a:bodyPr/>
          <a:lstStyle/>
          <a:p>
            <a:r>
              <a:rPr lang="en-US">
                <a:latin typeface="Poppins"/>
                <a:cs typeface="Poppins"/>
              </a:rPr>
              <a:t>Impact Statement &amp; Goals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2B06A9-FCA9-D2C7-A7AB-F75BC0F8D8DF}"/>
              </a:ext>
            </a:extLst>
          </p:cNvPr>
          <p:cNvSpPr/>
          <p:nvPr/>
        </p:nvSpPr>
        <p:spPr>
          <a:xfrm>
            <a:off x="2216415" y="899855"/>
            <a:ext cx="9128636" cy="132556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Mission: </a:t>
            </a:r>
            <a:r>
              <a:rPr lang="en-US" sz="1600"/>
              <a:t>The North Dakota Children's Cabinet collaborates to elevate what works and drive towards a seamless network of services and supports that meet the needs of every child and family. </a:t>
            </a:r>
            <a:endParaRPr lang="en-US"/>
          </a:p>
          <a:p>
            <a:pPr algn="ctr"/>
            <a:r>
              <a:rPr lang="en-US" sz="1600">
                <a:latin typeface="Poppins"/>
                <a:cs typeface="Poppins"/>
              </a:rPr>
              <a:t>.</a:t>
            </a:r>
            <a:endParaRPr lang="en-US" sz="1600"/>
          </a:p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310357-9B39-487A-3F3F-21FFCE9BA4A2}"/>
              </a:ext>
            </a:extLst>
          </p:cNvPr>
          <p:cNvSpPr/>
          <p:nvPr/>
        </p:nvSpPr>
        <p:spPr>
          <a:xfrm>
            <a:off x="385544" y="2330174"/>
            <a:ext cx="11056049" cy="97455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</a:rPr>
              <a:t>Goal </a:t>
            </a:r>
            <a:r>
              <a:rPr lang="en-US" sz="1800" baseline="0">
                <a:latin typeface="Poppins"/>
              </a:rPr>
              <a:t>Statements: 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C42740-BA97-29F4-B012-C0324EAA1D25}"/>
              </a:ext>
            </a:extLst>
          </p:cNvPr>
          <p:cNvSpPr/>
          <p:nvPr/>
        </p:nvSpPr>
        <p:spPr>
          <a:xfrm>
            <a:off x="650562" y="3447768"/>
            <a:ext cx="2518721" cy="282469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latin typeface="Poppins"/>
            </a:endParaRPr>
          </a:p>
          <a:p>
            <a:pPr algn="ctr"/>
            <a:endParaRPr lang="en-US">
              <a:latin typeface="Poppins"/>
            </a:endParaRPr>
          </a:p>
          <a:p>
            <a:pPr algn="ctr"/>
            <a:r>
              <a:rPr lang="en-US" sz="1400">
                <a:latin typeface="Poppins"/>
              </a:rPr>
              <a:t>Goal</a:t>
            </a:r>
            <a:r>
              <a:rPr lang="en-US" sz="1400" baseline="0">
                <a:latin typeface="Poppins"/>
              </a:rPr>
              <a:t> </a:t>
            </a:r>
            <a:r>
              <a:rPr lang="en-US" sz="1400">
                <a:latin typeface="Poppins"/>
              </a:rPr>
              <a:t>#1: </a:t>
            </a:r>
            <a:r>
              <a:rPr lang="en-US" sz="1400">
                <a:latin typeface="Poppins" panose="00000500000000000000" pitchFamily="2" charset="0"/>
                <a:cs typeface="Poppins" panose="00000500000000000000" pitchFamily="2" charset="0"/>
              </a:rPr>
              <a:t>strengthen foundational elements of the North Dakota Children’s Cabinet through the development and communication of a strategic plan by Fall 2025.</a:t>
            </a:r>
            <a:endParaRPr lang="en-US" sz="1400">
              <a:latin typeface="Poppins"/>
              <a:cs typeface="Poppin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AC74B3-A065-8CC9-CAD5-B0EA808D885D}"/>
              </a:ext>
            </a:extLst>
          </p:cNvPr>
          <p:cNvSpPr/>
          <p:nvPr/>
        </p:nvSpPr>
        <p:spPr>
          <a:xfrm>
            <a:off x="4631737" y="3447767"/>
            <a:ext cx="2510465" cy="282469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600">
              <a:latin typeface="Poppins"/>
            </a:endParaRPr>
          </a:p>
          <a:p>
            <a:pPr algn="ctr"/>
            <a:endParaRPr lang="en-US" sz="1600">
              <a:latin typeface="Poppins"/>
            </a:endParaRPr>
          </a:p>
          <a:p>
            <a:pPr algn="ctr"/>
            <a:endParaRPr lang="en-US" sz="1600">
              <a:latin typeface="Poppins"/>
            </a:endParaRPr>
          </a:p>
          <a:p>
            <a:pPr algn="ctr"/>
            <a:endParaRPr lang="en-US" sz="15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US" sz="1500">
                <a:latin typeface="Poppins" panose="00000500000000000000" pitchFamily="2" charset="0"/>
                <a:cs typeface="Poppins" panose="00000500000000000000" pitchFamily="2" charset="0"/>
              </a:rPr>
              <a:t>Goal #2: </a:t>
            </a:r>
            <a:r>
              <a:rPr lang="en-US">
                <a:latin typeface="Poppins" panose="00000500000000000000" pitchFamily="2" charset="0"/>
                <a:cs typeface="Poppins" panose="00000500000000000000" pitchFamily="2" charset="0"/>
              </a:rPr>
              <a:t>Define, measure and report out on the status of child well-being in North Dakota by June 2026.</a:t>
            </a:r>
          </a:p>
          <a:p>
            <a:pPr algn="ctr"/>
            <a:endParaRPr lang="en-US">
              <a:latin typeface="Poppins"/>
              <a:cs typeface="Poppin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E29836-6D42-7BA8-8F92-8C12F7D0FD2B}"/>
              </a:ext>
            </a:extLst>
          </p:cNvPr>
          <p:cNvSpPr/>
          <p:nvPr/>
        </p:nvSpPr>
        <p:spPr>
          <a:xfrm>
            <a:off x="8407840" y="3447767"/>
            <a:ext cx="2845375" cy="282469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6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US" sz="16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US" sz="1600">
                <a:latin typeface="Poppins"/>
                <a:cs typeface="Poppins"/>
              </a:rPr>
              <a:t>Goal #3:</a:t>
            </a:r>
          </a:p>
          <a:p>
            <a:pPr algn="ctr"/>
            <a:r>
              <a:rPr lang="en-US" sz="1600">
                <a:latin typeface="Poppins"/>
                <a:cs typeface="Poppins"/>
              </a:rPr>
              <a:t>Identify and elevate promising practices to advance a seamless network of services and supports throughout North Dakota by August 2026.</a:t>
            </a:r>
          </a:p>
          <a:p>
            <a:pPr algn="ctr"/>
            <a:endParaRPr lang="en-US">
              <a:latin typeface="Poppins"/>
              <a:cs typeface="Poppins"/>
            </a:endParaRPr>
          </a:p>
        </p:txBody>
      </p:sp>
      <p:pic>
        <p:nvPicPr>
          <p:cNvPr id="14" name="Graphic 13" descr="Badge 3 with solid fill">
            <a:extLst>
              <a:ext uri="{FF2B5EF4-FFF2-40B4-BE49-F238E27FC236}">
                <a16:creationId xmlns:a16="http://schemas.microsoft.com/office/drawing/2014/main" id="{37130468-823F-FD36-3CEB-E6D91E37C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4695" y="3388186"/>
            <a:ext cx="890562" cy="841710"/>
          </a:xfrm>
          <a:prstGeom prst="rect">
            <a:avLst/>
          </a:prstGeom>
        </p:spPr>
      </p:pic>
      <p:pic>
        <p:nvPicPr>
          <p:cNvPr id="16" name="Graphic 15" descr="Badge with solid fill">
            <a:extLst>
              <a:ext uri="{FF2B5EF4-FFF2-40B4-BE49-F238E27FC236}">
                <a16:creationId xmlns:a16="http://schemas.microsoft.com/office/drawing/2014/main" id="{CD7FA23C-8AF6-F1D2-B560-2E218C54D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3952" y="3340635"/>
            <a:ext cx="890562" cy="936811"/>
          </a:xfrm>
          <a:prstGeom prst="rect">
            <a:avLst/>
          </a:prstGeom>
        </p:spPr>
      </p:pic>
      <p:pic>
        <p:nvPicPr>
          <p:cNvPr id="18" name="Graphic 17" descr="Badge 1 with solid fill">
            <a:extLst>
              <a:ext uri="{FF2B5EF4-FFF2-40B4-BE49-F238E27FC236}">
                <a16:creationId xmlns:a16="http://schemas.microsoft.com/office/drawing/2014/main" id="{701E3A7C-05F7-6871-0871-9F92BDA67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3230" y="3338458"/>
            <a:ext cx="822011" cy="81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31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80D90A4-230B-F13B-5849-09FA4EB78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BE4E9-BE6C-423A-2389-C58C30F5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6" y="-63057"/>
            <a:ext cx="9326355" cy="1325563"/>
          </a:xfrm>
        </p:spPr>
        <p:txBody>
          <a:bodyPr/>
          <a:lstStyle/>
          <a:p>
            <a:r>
              <a:rPr lang="en-US">
                <a:latin typeface="Poppins"/>
                <a:cs typeface="Poppins"/>
              </a:rPr>
              <a:t>Strategic Formation</a:t>
            </a:r>
            <a:endParaRPr lang="en-US" err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367AAF-AF16-8B73-C2EF-5CF65B2C23FB}"/>
              </a:ext>
            </a:extLst>
          </p:cNvPr>
          <p:cNvSpPr/>
          <p:nvPr/>
        </p:nvSpPr>
        <p:spPr>
          <a:xfrm>
            <a:off x="1147543" y="2083644"/>
            <a:ext cx="2517168" cy="162449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</a:rPr>
              <a:t>Goal</a:t>
            </a:r>
            <a:r>
              <a:rPr lang="en-US" sz="1800" baseline="0">
                <a:latin typeface="Poppins"/>
              </a:rPr>
              <a:t> </a:t>
            </a:r>
            <a:r>
              <a:rPr lang="en-US">
                <a:latin typeface="Poppins"/>
              </a:rPr>
              <a:t>#1:</a:t>
            </a:r>
            <a:endParaRPr lang="en-US">
              <a:latin typeface="Poppins"/>
              <a:cs typeface="Poppin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E34373-2054-F3BA-6FC9-8341A045D1EA}"/>
              </a:ext>
            </a:extLst>
          </p:cNvPr>
          <p:cNvSpPr/>
          <p:nvPr/>
        </p:nvSpPr>
        <p:spPr>
          <a:xfrm>
            <a:off x="5069602" y="2061232"/>
            <a:ext cx="2517168" cy="162449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</a:rPr>
              <a:t>Goal</a:t>
            </a:r>
            <a:r>
              <a:rPr lang="en-US" sz="1800" baseline="0">
                <a:latin typeface="Poppins"/>
              </a:rPr>
              <a:t> </a:t>
            </a:r>
            <a:r>
              <a:rPr lang="en-US">
                <a:latin typeface="Poppins"/>
              </a:rPr>
              <a:t>#2:</a:t>
            </a:r>
            <a:endParaRPr lang="en-US">
              <a:latin typeface="Poppins"/>
              <a:cs typeface="Poppin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C3E34C-0AE3-1CAF-F8CA-BF77819D18A4}"/>
              </a:ext>
            </a:extLst>
          </p:cNvPr>
          <p:cNvSpPr/>
          <p:nvPr/>
        </p:nvSpPr>
        <p:spPr>
          <a:xfrm>
            <a:off x="9103719" y="2016409"/>
            <a:ext cx="2517168" cy="162449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</a:rPr>
              <a:t>Goal</a:t>
            </a:r>
            <a:r>
              <a:rPr lang="en-US" sz="1800" baseline="0">
                <a:latin typeface="Poppins"/>
              </a:rPr>
              <a:t> </a:t>
            </a:r>
            <a:r>
              <a:rPr lang="en-US">
                <a:latin typeface="Poppins"/>
              </a:rPr>
              <a:t>#3:</a:t>
            </a:r>
            <a:endParaRPr lang="en-US">
              <a:latin typeface="Poppins"/>
              <a:cs typeface="Poppi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1D54B5-81FC-6990-3D3E-2419724378B7}"/>
              </a:ext>
            </a:extLst>
          </p:cNvPr>
          <p:cNvSpPr/>
          <p:nvPr/>
        </p:nvSpPr>
        <p:spPr>
          <a:xfrm>
            <a:off x="1147542" y="3842967"/>
            <a:ext cx="2517168" cy="683203"/>
          </a:xfrm>
          <a:prstGeom prst="rect">
            <a:avLst/>
          </a:prstGeom>
          <a:solidFill>
            <a:srgbClr val="B012B0"/>
          </a:solidFill>
          <a:ln>
            <a:solidFill>
              <a:srgbClr val="B01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</a:rPr>
              <a:t>Initiative 1A:</a:t>
            </a:r>
            <a:endParaRPr lang="en-US">
              <a:latin typeface="Poppins"/>
              <a:cs typeface="Poppin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D0D5E1-2D98-F40E-7737-CC48DEE364D7}"/>
              </a:ext>
            </a:extLst>
          </p:cNvPr>
          <p:cNvSpPr/>
          <p:nvPr/>
        </p:nvSpPr>
        <p:spPr>
          <a:xfrm>
            <a:off x="1147542" y="4660996"/>
            <a:ext cx="2517168" cy="683203"/>
          </a:xfrm>
          <a:prstGeom prst="rect">
            <a:avLst/>
          </a:prstGeom>
          <a:solidFill>
            <a:srgbClr val="B012B0"/>
          </a:solidFill>
          <a:ln>
            <a:solidFill>
              <a:srgbClr val="B01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</a:rPr>
              <a:t>Initiative 1B:</a:t>
            </a:r>
            <a:endParaRPr lang="en-US">
              <a:latin typeface="Poppins"/>
              <a:cs typeface="Poppin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95A571-D93D-6E0C-2984-79E840A0EC8D}"/>
              </a:ext>
            </a:extLst>
          </p:cNvPr>
          <p:cNvSpPr/>
          <p:nvPr/>
        </p:nvSpPr>
        <p:spPr>
          <a:xfrm>
            <a:off x="1147541" y="5557466"/>
            <a:ext cx="2517168" cy="683203"/>
          </a:xfrm>
          <a:prstGeom prst="rect">
            <a:avLst/>
          </a:prstGeom>
          <a:solidFill>
            <a:srgbClr val="B012B0"/>
          </a:solidFill>
          <a:ln>
            <a:solidFill>
              <a:srgbClr val="B01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</a:rPr>
              <a:t>Initiative 1C:</a:t>
            </a:r>
            <a:endParaRPr lang="en-US">
              <a:latin typeface="Poppins"/>
              <a:cs typeface="Poppin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17648C-3955-4D09-6D66-B958807553F9}"/>
              </a:ext>
            </a:extLst>
          </p:cNvPr>
          <p:cNvSpPr/>
          <p:nvPr/>
        </p:nvSpPr>
        <p:spPr>
          <a:xfrm>
            <a:off x="5047189" y="3865378"/>
            <a:ext cx="2517168" cy="683203"/>
          </a:xfrm>
          <a:prstGeom prst="rect">
            <a:avLst/>
          </a:prstGeom>
          <a:solidFill>
            <a:srgbClr val="B012B0"/>
          </a:solidFill>
          <a:ln>
            <a:solidFill>
              <a:srgbClr val="B01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</a:rPr>
              <a:t>Initiative 2A:</a:t>
            </a:r>
            <a:endParaRPr lang="en-US">
              <a:latin typeface="Poppins"/>
              <a:cs typeface="Poppin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E98593-1EAB-6112-B977-599D8364A30C}"/>
              </a:ext>
            </a:extLst>
          </p:cNvPr>
          <p:cNvSpPr/>
          <p:nvPr/>
        </p:nvSpPr>
        <p:spPr>
          <a:xfrm>
            <a:off x="5047189" y="4672201"/>
            <a:ext cx="2517168" cy="683203"/>
          </a:xfrm>
          <a:prstGeom prst="rect">
            <a:avLst/>
          </a:prstGeom>
          <a:solidFill>
            <a:srgbClr val="B012B0"/>
          </a:solidFill>
          <a:ln>
            <a:solidFill>
              <a:srgbClr val="B01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</a:rPr>
              <a:t>Initiative 2B:</a:t>
            </a:r>
            <a:endParaRPr lang="en-US">
              <a:latin typeface="Poppins"/>
              <a:cs typeface="Poppi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AD3745-5092-3D8A-1C03-014AC6EEB42D}"/>
              </a:ext>
            </a:extLst>
          </p:cNvPr>
          <p:cNvSpPr/>
          <p:nvPr/>
        </p:nvSpPr>
        <p:spPr>
          <a:xfrm>
            <a:off x="5047188" y="5568671"/>
            <a:ext cx="2517168" cy="683203"/>
          </a:xfrm>
          <a:prstGeom prst="rect">
            <a:avLst/>
          </a:prstGeom>
          <a:solidFill>
            <a:srgbClr val="B012B0"/>
          </a:solidFill>
          <a:ln>
            <a:solidFill>
              <a:srgbClr val="B01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</a:rPr>
              <a:t>Initiative 2C:</a:t>
            </a:r>
            <a:endParaRPr lang="en-US">
              <a:latin typeface="Poppins"/>
              <a:cs typeface="Poppin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FBC617-BFE1-F71F-3B95-15848CA2971D}"/>
              </a:ext>
            </a:extLst>
          </p:cNvPr>
          <p:cNvSpPr/>
          <p:nvPr/>
        </p:nvSpPr>
        <p:spPr>
          <a:xfrm>
            <a:off x="9126129" y="3820554"/>
            <a:ext cx="2517168" cy="683203"/>
          </a:xfrm>
          <a:prstGeom prst="rect">
            <a:avLst/>
          </a:prstGeom>
          <a:solidFill>
            <a:srgbClr val="B012B0"/>
          </a:solidFill>
          <a:ln>
            <a:solidFill>
              <a:srgbClr val="B01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</a:rPr>
              <a:t>Initiative 3A:</a:t>
            </a:r>
            <a:endParaRPr lang="en-US">
              <a:latin typeface="Poppins"/>
              <a:cs typeface="Poppin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09034D-391F-212C-C4B1-A732E0C19AAD}"/>
              </a:ext>
            </a:extLst>
          </p:cNvPr>
          <p:cNvSpPr/>
          <p:nvPr/>
        </p:nvSpPr>
        <p:spPr>
          <a:xfrm>
            <a:off x="9126129" y="4638583"/>
            <a:ext cx="2517168" cy="683203"/>
          </a:xfrm>
          <a:prstGeom prst="rect">
            <a:avLst/>
          </a:prstGeom>
          <a:solidFill>
            <a:srgbClr val="B012B0"/>
          </a:solidFill>
          <a:ln>
            <a:solidFill>
              <a:srgbClr val="B01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</a:rPr>
              <a:t>Initiative 3B:</a:t>
            </a:r>
            <a:endParaRPr lang="en-US">
              <a:latin typeface="Poppins"/>
              <a:cs typeface="Poppin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04E4A7-5F92-5B7A-507C-B543FE25CBDE}"/>
              </a:ext>
            </a:extLst>
          </p:cNvPr>
          <p:cNvSpPr/>
          <p:nvPr/>
        </p:nvSpPr>
        <p:spPr>
          <a:xfrm>
            <a:off x="9126128" y="5535053"/>
            <a:ext cx="2517168" cy="683203"/>
          </a:xfrm>
          <a:prstGeom prst="rect">
            <a:avLst/>
          </a:prstGeom>
          <a:solidFill>
            <a:srgbClr val="B012B0"/>
          </a:solidFill>
          <a:ln>
            <a:solidFill>
              <a:srgbClr val="B01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</a:rPr>
              <a:t>Initiative 3C:</a:t>
            </a:r>
            <a:endParaRPr lang="en-US">
              <a:latin typeface="Poppins"/>
              <a:cs typeface="Poppins"/>
            </a:endParaRPr>
          </a:p>
        </p:txBody>
      </p:sp>
      <p:pic>
        <p:nvPicPr>
          <p:cNvPr id="19" name="Graphic 18" descr="Badge 3 with solid fill">
            <a:extLst>
              <a:ext uri="{FF2B5EF4-FFF2-40B4-BE49-F238E27FC236}">
                <a16:creationId xmlns:a16="http://schemas.microsoft.com/office/drawing/2014/main" id="{A31A4730-452B-5D12-8829-B5B67DAA7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61831" y="1884829"/>
            <a:ext cx="1228164" cy="1216958"/>
          </a:xfrm>
          <a:prstGeom prst="rect">
            <a:avLst/>
          </a:prstGeom>
        </p:spPr>
      </p:pic>
      <p:pic>
        <p:nvPicPr>
          <p:cNvPr id="20" name="Graphic 19" descr="Badge with solid fill">
            <a:extLst>
              <a:ext uri="{FF2B5EF4-FFF2-40B4-BE49-F238E27FC236}">
                <a16:creationId xmlns:a16="http://schemas.microsoft.com/office/drawing/2014/main" id="{D48F3447-BCF3-989F-1ADA-D369912FF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01647" y="1882029"/>
            <a:ext cx="1239369" cy="1216958"/>
          </a:xfrm>
          <a:prstGeom prst="rect">
            <a:avLst/>
          </a:prstGeom>
        </p:spPr>
      </p:pic>
      <p:pic>
        <p:nvPicPr>
          <p:cNvPr id="21" name="Graphic 20" descr="Badge 1 with solid fill">
            <a:extLst>
              <a:ext uri="{FF2B5EF4-FFF2-40B4-BE49-F238E27FC236}">
                <a16:creationId xmlns:a16="http://schemas.microsoft.com/office/drawing/2014/main" id="{18AB6003-0D18-EEAA-EE2D-2279CDCE17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9551" y="1890433"/>
            <a:ext cx="1272987" cy="123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71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7B49F-B66D-6B02-986F-40E52251D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83C92-3FDE-7A2B-D3F8-B4953EF80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25" y="175482"/>
            <a:ext cx="2130490" cy="1533609"/>
          </a:xfrm>
        </p:spPr>
        <p:txBody>
          <a:bodyPr>
            <a:normAutofit/>
          </a:bodyPr>
          <a:lstStyle/>
          <a:p>
            <a:r>
              <a:rPr lang="en-US">
                <a:latin typeface="Poppins"/>
                <a:cs typeface="Poppins"/>
              </a:rPr>
              <a:t>Tactics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866E37-920A-A2F2-E845-600C309384C2}"/>
              </a:ext>
            </a:extLst>
          </p:cNvPr>
          <p:cNvSpPr/>
          <p:nvPr/>
        </p:nvSpPr>
        <p:spPr>
          <a:xfrm>
            <a:off x="2946011" y="175481"/>
            <a:ext cx="1910678" cy="1627630"/>
          </a:xfrm>
          <a:prstGeom prst="rect">
            <a:avLst/>
          </a:prstGeom>
          <a:solidFill>
            <a:srgbClr val="B012B0"/>
          </a:solidFill>
          <a:ln>
            <a:solidFill>
              <a:srgbClr val="B01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 dirty="0">
                <a:latin typeface="Poppins"/>
              </a:rPr>
              <a:t>Goal 1.1: By September 2025, develop and approve by-laws to govern internal and external processes.</a:t>
            </a:r>
            <a:endParaRPr lang="en-US" sz="1000" dirty="0">
              <a:latin typeface="Poppins"/>
              <a:cs typeface="Poppin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10FC25-7ED4-CDDC-E718-9F57870B825C}"/>
              </a:ext>
            </a:extLst>
          </p:cNvPr>
          <p:cNvSpPr/>
          <p:nvPr/>
        </p:nvSpPr>
        <p:spPr>
          <a:xfrm>
            <a:off x="2946011" y="1814204"/>
            <a:ext cx="1910678" cy="4787681"/>
          </a:xfrm>
          <a:prstGeom prst="rect">
            <a:avLst/>
          </a:prstGeom>
          <a:solidFill>
            <a:srgbClr val="61235D"/>
          </a:solidFill>
          <a:ln>
            <a:solidFill>
              <a:srgbClr val="612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900" b="1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Activity</a:t>
            </a:r>
            <a:r>
              <a:rPr lang="en-US" sz="900" b="1">
                <a:solidFill>
                  <a:schemeClr val="bg1"/>
                </a:solidFill>
                <a:latin typeface="Poppins"/>
                <a:ea typeface="+mn-lt"/>
                <a:cs typeface="+mn-lt"/>
              </a:rPr>
              <a:t> #1: </a:t>
            </a:r>
          </a:p>
          <a:p>
            <a:r>
              <a:rPr lang="en-US" sz="900" b="1">
                <a:solidFill>
                  <a:schemeClr val="bg1"/>
                </a:solidFill>
                <a:latin typeface="Poppins"/>
                <a:ea typeface="+mn-lt"/>
                <a:cs typeface="+mn-lt"/>
              </a:rPr>
              <a:t>Draft a version of by-laws.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+mn-lt"/>
                <a:cs typeface="+mn-lt"/>
              </a:rPr>
              <a:t>R --SP</a:t>
            </a:r>
          </a:p>
          <a:p>
            <a:pPr marL="177800" indent="-177800">
              <a:buFont typeface="Arial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+mn-lt"/>
                <a:cs typeface="+mn-lt"/>
              </a:rPr>
              <a:t>A--CC</a:t>
            </a:r>
          </a:p>
          <a:p>
            <a:pPr marL="177800" indent="-177800">
              <a:buFont typeface="Arial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+mn-lt"/>
                <a:cs typeface="+mn-lt"/>
              </a:rPr>
              <a:t>C</a:t>
            </a:r>
          </a:p>
          <a:p>
            <a:pPr marL="177800" indent="-177800">
              <a:buFont typeface="Arial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+mn-lt"/>
                <a:cs typeface="+mn-lt"/>
              </a:rPr>
              <a:t>I </a:t>
            </a:r>
          </a:p>
          <a:p>
            <a:pPr marL="177800" indent="-177800">
              <a:buFont typeface="Arial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+mn-lt"/>
                <a:cs typeface="+mn-lt"/>
              </a:rPr>
              <a:t>Timeline</a:t>
            </a:r>
            <a:endParaRPr lang="en-US" sz="900">
              <a:solidFill>
                <a:schemeClr val="bg1"/>
              </a:solidFill>
              <a:latin typeface="Poppins"/>
              <a:ea typeface="Calibri"/>
              <a:cs typeface="Calibri"/>
            </a:endParaRPr>
          </a:p>
          <a:p>
            <a:endParaRPr lang="en-US" sz="900">
              <a:solidFill>
                <a:schemeClr val="bg1"/>
              </a:solidFill>
              <a:latin typeface="Poppins"/>
              <a:ea typeface="Calibri"/>
              <a:cs typeface="Calibri"/>
            </a:endParaRPr>
          </a:p>
          <a:p>
            <a:r>
              <a:rPr lang="en-US" sz="900" b="1">
                <a:solidFill>
                  <a:schemeClr val="bg1"/>
                </a:solidFill>
                <a:latin typeface="Poppins"/>
                <a:ea typeface="+mn-lt"/>
                <a:cs typeface="+mn-lt"/>
              </a:rPr>
              <a:t>Activity #2: </a:t>
            </a:r>
          </a:p>
          <a:p>
            <a:r>
              <a:rPr lang="en-US" sz="900" b="1">
                <a:solidFill>
                  <a:schemeClr val="bg1"/>
                </a:solidFill>
                <a:latin typeface="Poppins"/>
                <a:ea typeface="+mn-lt"/>
                <a:cs typeface="+mn-lt"/>
              </a:rPr>
              <a:t>Approve by-laws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+mn-lt"/>
                <a:cs typeface="+mn-lt"/>
              </a:rPr>
              <a:t>R--SP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+mn-lt"/>
                <a:cs typeface="+mn-lt"/>
              </a:rPr>
              <a:t>A--CC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+mn-lt"/>
                <a:cs typeface="+mn-lt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+mn-lt"/>
                <a:cs typeface="+mn-lt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+mn-lt"/>
                <a:cs typeface="+mn-lt"/>
              </a:rPr>
              <a:t>Timeline</a:t>
            </a:r>
          </a:p>
          <a:p>
            <a:pPr marL="285750" indent="-285750">
              <a:buFont typeface="Arial"/>
              <a:buChar char="•"/>
            </a:pPr>
            <a:endParaRPr lang="en-US" sz="900">
              <a:solidFill>
                <a:schemeClr val="bg1"/>
              </a:solidFill>
              <a:latin typeface="Poppins"/>
              <a:ea typeface="+mn-lt"/>
              <a:cs typeface="+mn-lt"/>
            </a:endParaRPr>
          </a:p>
          <a:p>
            <a:endParaRPr lang="en-US" sz="900">
              <a:solidFill>
                <a:schemeClr val="bg1"/>
              </a:solidFill>
              <a:latin typeface="Poppins"/>
              <a:ea typeface="+mn-lt"/>
              <a:cs typeface="+mn-lt"/>
            </a:endParaRPr>
          </a:p>
          <a:p>
            <a:endParaRPr lang="en-US" sz="900">
              <a:solidFill>
                <a:schemeClr val="bg1"/>
              </a:solidFill>
              <a:latin typeface="Poppins"/>
              <a:ea typeface="+mn-lt"/>
              <a:cs typeface="Poppin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E460EB-5A2E-A6A6-E117-DF17F7F4ED10}"/>
              </a:ext>
            </a:extLst>
          </p:cNvPr>
          <p:cNvSpPr/>
          <p:nvPr/>
        </p:nvSpPr>
        <p:spPr>
          <a:xfrm>
            <a:off x="351925" y="2038821"/>
            <a:ext cx="2130489" cy="185982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100">
                <a:latin typeface="Poppins"/>
              </a:rPr>
              <a:t>Goal</a:t>
            </a:r>
            <a:r>
              <a:rPr lang="en-US" sz="1100" baseline="0">
                <a:latin typeface="Poppins"/>
              </a:rPr>
              <a:t> </a:t>
            </a:r>
            <a:r>
              <a:rPr lang="en-US" sz="1100">
                <a:latin typeface="Poppins"/>
              </a:rPr>
              <a:t>#1: </a:t>
            </a:r>
            <a:r>
              <a:rPr lang="en-US" sz="1100">
                <a:latin typeface="Poppins" panose="00000500000000000000" pitchFamily="2" charset="0"/>
                <a:cs typeface="Poppins" panose="00000500000000000000" pitchFamily="2" charset="0"/>
              </a:rPr>
              <a:t>strengthen foundational elements of the North Dakota Children’s Cabinet through the development and communication of a strategic plan by Fall 2025.</a:t>
            </a:r>
            <a:endParaRPr lang="en-US" sz="1100">
              <a:latin typeface="Poppins"/>
              <a:cs typeface="Poppin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956430-290B-1676-AF32-B702C429370C}"/>
              </a:ext>
            </a:extLst>
          </p:cNvPr>
          <p:cNvSpPr/>
          <p:nvPr/>
        </p:nvSpPr>
        <p:spPr>
          <a:xfrm>
            <a:off x="351925" y="4067085"/>
            <a:ext cx="2130489" cy="22331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1600">
                <a:latin typeface="Poppins"/>
              </a:rPr>
              <a:t>Metrics:</a:t>
            </a:r>
          </a:p>
          <a:p>
            <a:r>
              <a:rPr lang="en-US" sz="1600">
                <a:latin typeface="Poppins"/>
              </a:rPr>
              <a:t>Outputs:</a:t>
            </a:r>
          </a:p>
          <a:p>
            <a:r>
              <a:rPr lang="en-US" sz="1600">
                <a:latin typeface="Poppins"/>
              </a:rPr>
              <a:t>By-laws; elevator pitch; comms plan; Meeting schedule &amp; deliverables; </a:t>
            </a:r>
            <a:endParaRPr lang="en-US">
              <a:latin typeface="Poppins"/>
              <a:cs typeface="Poppins"/>
            </a:endParaRPr>
          </a:p>
          <a:p>
            <a:endParaRPr lang="en-US">
              <a:latin typeface="Poppins"/>
              <a:cs typeface="Poppin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DB9EBD-F90F-B778-EEFC-FB862EF2C2B2}"/>
              </a:ext>
            </a:extLst>
          </p:cNvPr>
          <p:cNvSpPr/>
          <p:nvPr/>
        </p:nvSpPr>
        <p:spPr>
          <a:xfrm>
            <a:off x="7335311" y="175481"/>
            <a:ext cx="1910678" cy="1627631"/>
          </a:xfrm>
          <a:prstGeom prst="rect">
            <a:avLst/>
          </a:prstGeom>
          <a:solidFill>
            <a:srgbClr val="B012B0"/>
          </a:solidFill>
          <a:ln>
            <a:solidFill>
              <a:srgbClr val="B01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/>
              <a:t>Goal 1.3 Establish a regular meeting schedule and a calendar of deliverables by September 2025, including the formation of at least three subcommittees tasked with deep-dive issue exploration and reporting recommendations within six months of formation.</a:t>
            </a:r>
            <a:endParaRPr lang="en-US" sz="1000">
              <a:latin typeface="Poppins"/>
              <a:cs typeface="Poppin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32D1C9-078E-D423-52B5-9F47C792CF8D}"/>
              </a:ext>
            </a:extLst>
          </p:cNvPr>
          <p:cNvSpPr/>
          <p:nvPr/>
        </p:nvSpPr>
        <p:spPr>
          <a:xfrm>
            <a:off x="9533233" y="175480"/>
            <a:ext cx="1910678" cy="1627631"/>
          </a:xfrm>
          <a:prstGeom prst="rect">
            <a:avLst/>
          </a:prstGeom>
          <a:solidFill>
            <a:srgbClr val="B012B0"/>
          </a:solidFill>
          <a:ln>
            <a:solidFill>
              <a:srgbClr val="B01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/>
              <a:t>Goal 1.4: By September 2025, define and document the Cabinet’s population focus to include children (ages 0–21), families with children, and youth in key transition stages, and build a feedback loop with ecosystem stakeholders, including youth, through at least four listening sessions annually.</a:t>
            </a:r>
            <a:endParaRPr lang="en-US" sz="1000">
              <a:latin typeface="Poppins"/>
              <a:cs typeface="Poppin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5E64A0-F68E-75B8-2529-9AACB4CF0B56}"/>
              </a:ext>
            </a:extLst>
          </p:cNvPr>
          <p:cNvSpPr/>
          <p:nvPr/>
        </p:nvSpPr>
        <p:spPr>
          <a:xfrm>
            <a:off x="7341855" y="1814204"/>
            <a:ext cx="1910678" cy="4787681"/>
          </a:xfrm>
          <a:prstGeom prst="rect">
            <a:avLst/>
          </a:prstGeom>
          <a:solidFill>
            <a:srgbClr val="61235D"/>
          </a:solidFill>
          <a:ln>
            <a:solidFill>
              <a:srgbClr val="612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900" b="1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Activity</a:t>
            </a:r>
            <a:r>
              <a:rPr lang="en-US" sz="900" b="1">
                <a:solidFill>
                  <a:schemeClr val="bg1"/>
                </a:solidFill>
                <a:latin typeface="Poppins"/>
                <a:ea typeface="+mn-lt"/>
                <a:cs typeface="+mn-lt"/>
              </a:rPr>
              <a:t> #1</a:t>
            </a:r>
          </a:p>
          <a:p>
            <a:r>
              <a:rPr lang="en-US" sz="900" b="1">
                <a:solidFill>
                  <a:schemeClr val="bg1"/>
                </a:solidFill>
                <a:latin typeface="Poppins"/>
                <a:ea typeface="+mn-lt"/>
                <a:cs typeface="+mn-lt"/>
              </a:rPr>
              <a:t>Establish Calendar of meetings to include deliverables</a:t>
            </a:r>
            <a:endParaRPr lang="en-US" sz="900">
              <a:solidFill>
                <a:schemeClr val="bg1"/>
              </a:solidFill>
              <a:latin typeface="Poppins"/>
              <a:cs typeface="Poppi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R--SP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A--CC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900">
              <a:solidFill>
                <a:schemeClr val="bg1"/>
              </a:solidFill>
              <a:latin typeface="Poppins"/>
              <a:ea typeface="Calibri"/>
              <a:cs typeface="Calibri"/>
            </a:endParaRPr>
          </a:p>
          <a:p>
            <a:r>
              <a:rPr lang="en-US" sz="900" b="1">
                <a:solidFill>
                  <a:schemeClr val="bg1"/>
                </a:solidFill>
                <a:latin typeface="Poppins"/>
                <a:ea typeface="+mn-lt"/>
                <a:cs typeface="+mn-lt"/>
              </a:rPr>
              <a:t>Activity #2</a:t>
            </a:r>
          </a:p>
          <a:p>
            <a:r>
              <a:rPr lang="en-US" sz="900" b="1">
                <a:solidFill>
                  <a:schemeClr val="bg1"/>
                </a:solidFill>
                <a:latin typeface="Poppins"/>
                <a:ea typeface="+mn-lt"/>
                <a:cs typeface="+mn-lt"/>
              </a:rPr>
              <a:t>Form 3 subcommittees to include Areas of Responsibility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R--SP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900" b="1">
              <a:solidFill>
                <a:schemeClr val="bg1"/>
              </a:solidFill>
              <a:latin typeface="Poppins"/>
              <a:ea typeface="+mn-lt"/>
              <a:cs typeface="+mn-lt"/>
            </a:endParaRPr>
          </a:p>
          <a:p>
            <a:r>
              <a:rPr lang="en-US" sz="900" b="1">
                <a:solidFill>
                  <a:schemeClr val="bg1"/>
                </a:solidFill>
                <a:latin typeface="Poppins"/>
                <a:ea typeface="+mn-lt"/>
                <a:cs typeface="+mn-lt"/>
              </a:rPr>
              <a:t>Activity #3</a:t>
            </a:r>
          </a:p>
          <a:p>
            <a:r>
              <a:rPr lang="en-US" sz="900" b="1">
                <a:solidFill>
                  <a:schemeClr val="bg1"/>
                </a:solidFill>
                <a:latin typeface="Poppins"/>
                <a:ea typeface="+mn-lt"/>
                <a:cs typeface="+mn-lt"/>
              </a:rPr>
              <a:t>Identify Key actions for each strategic goal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R—SP, EC, 1556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A--CC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  <a:endParaRPr lang="en-US" sz="900">
              <a:solidFill>
                <a:schemeClr val="bg1"/>
              </a:solidFill>
              <a:latin typeface="Poppins"/>
              <a:ea typeface="+mn-lt"/>
              <a:cs typeface="+mn-lt"/>
            </a:endParaRPr>
          </a:p>
          <a:p>
            <a:endParaRPr lang="en-US" sz="900">
              <a:solidFill>
                <a:schemeClr val="bg1"/>
              </a:solidFill>
              <a:latin typeface="Poppins"/>
              <a:cs typeface="Poppin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3D2383-C1A3-2731-E991-27FC734F5899}"/>
              </a:ext>
            </a:extLst>
          </p:cNvPr>
          <p:cNvSpPr/>
          <p:nvPr/>
        </p:nvSpPr>
        <p:spPr>
          <a:xfrm>
            <a:off x="9533233" y="1803111"/>
            <a:ext cx="1910678" cy="4798774"/>
          </a:xfrm>
          <a:prstGeom prst="rect">
            <a:avLst/>
          </a:prstGeom>
          <a:solidFill>
            <a:srgbClr val="61235D"/>
          </a:solidFill>
          <a:ln>
            <a:solidFill>
              <a:srgbClr val="612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900" b="1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Activity</a:t>
            </a:r>
            <a:r>
              <a:rPr lang="en-US" sz="900" b="1">
                <a:solidFill>
                  <a:schemeClr val="bg1"/>
                </a:solidFill>
                <a:latin typeface="Poppins"/>
                <a:ea typeface="+mn-lt"/>
                <a:cs typeface="+mn-lt"/>
              </a:rPr>
              <a:t> #1</a:t>
            </a:r>
          </a:p>
          <a:p>
            <a:r>
              <a:rPr lang="en-US" sz="900" b="1">
                <a:solidFill>
                  <a:schemeClr val="bg1"/>
                </a:solidFill>
                <a:latin typeface="Poppins"/>
                <a:ea typeface="+mn-lt"/>
                <a:cs typeface="+mn-lt"/>
              </a:rPr>
              <a:t>Define age range &amp; key transitions</a:t>
            </a:r>
            <a:endParaRPr lang="en-US" sz="900">
              <a:solidFill>
                <a:schemeClr val="bg1"/>
              </a:solidFill>
              <a:latin typeface="Poppins"/>
              <a:cs typeface="Poppin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A--CC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900">
              <a:solidFill>
                <a:schemeClr val="bg1"/>
              </a:solidFill>
              <a:latin typeface="Poppins"/>
              <a:ea typeface="Calibri"/>
              <a:cs typeface="Calibri"/>
            </a:endParaRPr>
          </a:p>
          <a:p>
            <a:r>
              <a:rPr lang="en-US" sz="900" b="1">
                <a:solidFill>
                  <a:schemeClr val="bg1"/>
                </a:solidFill>
                <a:latin typeface="Poppins"/>
                <a:ea typeface="+mn-lt"/>
                <a:cs typeface="+mn-lt"/>
              </a:rPr>
              <a:t>Activity #2</a:t>
            </a:r>
          </a:p>
          <a:p>
            <a:r>
              <a:rPr lang="en-US" sz="900" b="1">
                <a:solidFill>
                  <a:schemeClr val="bg1"/>
                </a:solidFill>
                <a:latin typeface="Poppins"/>
                <a:ea typeface="+mn-lt"/>
                <a:cs typeface="+mn-lt"/>
              </a:rPr>
              <a:t>Identify stakeholder groups representative of entire youth ecosystem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endParaRPr lang="en-US" sz="900">
              <a:solidFill>
                <a:schemeClr val="bg1"/>
              </a:solidFill>
              <a:latin typeface="Poppins"/>
              <a:ea typeface="+mn-lt"/>
              <a:cs typeface="+mn-lt"/>
            </a:endParaRPr>
          </a:p>
          <a:p>
            <a:r>
              <a:rPr lang="en-US" sz="900" b="1">
                <a:solidFill>
                  <a:schemeClr val="bg1"/>
                </a:solidFill>
                <a:latin typeface="Poppins"/>
                <a:ea typeface="+mn-lt"/>
                <a:cs typeface="+mn-lt"/>
              </a:rPr>
              <a:t>Activity #3</a:t>
            </a:r>
          </a:p>
          <a:p>
            <a:r>
              <a:rPr lang="en-US" sz="900" b="1">
                <a:solidFill>
                  <a:schemeClr val="bg1"/>
                </a:solidFill>
                <a:latin typeface="Poppins"/>
                <a:ea typeface="+mn-lt"/>
                <a:cs typeface="+mn-lt"/>
              </a:rPr>
              <a:t>Curate existing data and youth state/national reports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  <a:latin typeface="Poppins"/>
              <a:ea typeface="Calibri"/>
              <a:cs typeface="Calibri"/>
            </a:endParaRPr>
          </a:p>
          <a:p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Activity #4</a:t>
            </a:r>
          </a:p>
          <a:p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Conduct listening sessions with stakeholders, SME, ,and  PWLE to include youth.</a:t>
            </a:r>
            <a:endParaRPr lang="en-US" sz="900">
              <a:solidFill>
                <a:schemeClr val="bg1"/>
              </a:solidFill>
              <a:latin typeface="Poppins"/>
              <a:ea typeface="+mn-lt"/>
              <a:cs typeface="+mn-lt"/>
            </a:endParaRPr>
          </a:p>
          <a:p>
            <a:endParaRPr lang="en-US" sz="900">
              <a:solidFill>
                <a:schemeClr val="bg1"/>
              </a:solidFill>
              <a:latin typeface="Poppins"/>
              <a:cs typeface="Poppin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3B9FB2-E16C-F0A3-31CA-BB5D0ED0775A}"/>
              </a:ext>
            </a:extLst>
          </p:cNvPr>
          <p:cNvSpPr/>
          <p:nvPr/>
        </p:nvSpPr>
        <p:spPr>
          <a:xfrm>
            <a:off x="5137389" y="186574"/>
            <a:ext cx="1910678" cy="1627630"/>
          </a:xfrm>
          <a:prstGeom prst="rect">
            <a:avLst/>
          </a:prstGeom>
          <a:solidFill>
            <a:srgbClr val="B012B0"/>
          </a:solidFill>
          <a:ln>
            <a:solidFill>
              <a:srgbClr val="B012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 baseline="0">
                <a:solidFill>
                  <a:srgbClr val="FFFFFF"/>
                </a:solidFill>
                <a:latin typeface="Poppins"/>
              </a:rPr>
              <a:t>Goal </a:t>
            </a:r>
            <a:r>
              <a:rPr lang="en-US" sz="1000">
                <a:solidFill>
                  <a:srgbClr val="FFFFFF"/>
                </a:solidFill>
                <a:latin typeface="Poppins"/>
              </a:rPr>
              <a:t>1.2</a:t>
            </a:r>
            <a:r>
              <a:rPr lang="en-US" sz="1000" baseline="0">
                <a:solidFill>
                  <a:srgbClr val="FFFFFF"/>
                </a:solidFill>
                <a:latin typeface="Poppins"/>
              </a:rPr>
              <a:t>: By August 2025, develop and implement a branding &amp; communication strategy for ND Children’s Cabinet.</a:t>
            </a:r>
            <a:endParaRPr lang="en-US" sz="1000">
              <a:latin typeface="Poppins"/>
              <a:cs typeface="Poppin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9DEC9F-54D6-3639-14F7-ACE83F5D75C9}"/>
              </a:ext>
            </a:extLst>
          </p:cNvPr>
          <p:cNvSpPr/>
          <p:nvPr/>
        </p:nvSpPr>
        <p:spPr>
          <a:xfrm>
            <a:off x="5143933" y="1822403"/>
            <a:ext cx="1910678" cy="4787681"/>
          </a:xfrm>
          <a:prstGeom prst="rect">
            <a:avLst/>
          </a:prstGeom>
          <a:solidFill>
            <a:srgbClr val="61235D"/>
          </a:solidFill>
          <a:ln>
            <a:solidFill>
              <a:srgbClr val="612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900" b="1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Activity</a:t>
            </a:r>
            <a:r>
              <a:rPr lang="en-US" sz="900" b="1">
                <a:solidFill>
                  <a:schemeClr val="bg1"/>
                </a:solidFill>
                <a:latin typeface="Poppins"/>
                <a:ea typeface="+mn-lt"/>
                <a:cs typeface="+mn-lt"/>
              </a:rPr>
              <a:t> #1: Identify the purpose of a comms plan.</a:t>
            </a:r>
            <a:endParaRPr lang="en-US" sz="900">
              <a:solidFill>
                <a:schemeClr val="bg1"/>
              </a:solidFill>
              <a:latin typeface="Poppins"/>
              <a:cs typeface="Poppins"/>
            </a:endParaRPr>
          </a:p>
          <a:p>
            <a:pPr marL="285750" indent="-285750">
              <a:buFont typeface="Arial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+mn-lt"/>
                <a:cs typeface="+mn-lt"/>
              </a:rPr>
              <a:t>R--SP</a:t>
            </a:r>
          </a:p>
          <a:p>
            <a:pPr marL="285750" indent="-285750">
              <a:buFont typeface="Arial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+mn-lt"/>
                <a:cs typeface="+mn-lt"/>
              </a:rPr>
              <a:t>A--CC</a:t>
            </a:r>
          </a:p>
          <a:p>
            <a:pPr marL="285750" indent="-285750">
              <a:buFont typeface="Arial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+mn-lt"/>
                <a:cs typeface="+mn-lt"/>
              </a:rPr>
              <a:t>C</a:t>
            </a:r>
          </a:p>
          <a:p>
            <a:pPr marL="285750" indent="-285750">
              <a:buFont typeface="Arial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+mn-lt"/>
                <a:cs typeface="+mn-lt"/>
              </a:rPr>
              <a:t>I </a:t>
            </a:r>
          </a:p>
          <a:p>
            <a:pPr marL="285750" indent="-285750">
              <a:buFont typeface="Arial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+mn-lt"/>
                <a:cs typeface="+mn-lt"/>
              </a:rPr>
              <a:t>Timeline</a:t>
            </a:r>
            <a:endParaRPr lang="en-US" sz="900">
              <a:solidFill>
                <a:schemeClr val="bg1"/>
              </a:solidFill>
              <a:latin typeface="Poppins"/>
              <a:ea typeface="Calibri"/>
              <a:cs typeface="Calibri"/>
            </a:endParaRPr>
          </a:p>
          <a:p>
            <a:endParaRPr lang="en-US" sz="900">
              <a:solidFill>
                <a:schemeClr val="bg1"/>
              </a:solidFill>
              <a:latin typeface="Poppins"/>
              <a:ea typeface="Calibri"/>
              <a:cs typeface="Calibri"/>
            </a:endParaRPr>
          </a:p>
          <a:p>
            <a:r>
              <a:rPr lang="en-US" sz="900" b="1">
                <a:solidFill>
                  <a:schemeClr val="bg1"/>
                </a:solidFill>
                <a:latin typeface="Poppins"/>
                <a:ea typeface="+mn-lt"/>
                <a:cs typeface="+mn-lt"/>
              </a:rPr>
              <a:t>Activity #2: Develop a project plan for the development of a comms plan.</a:t>
            </a:r>
          </a:p>
          <a:p>
            <a:pPr marL="285750" indent="-285750">
              <a:buFont typeface="Arial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+mn-lt"/>
                <a:cs typeface="+mn-lt"/>
              </a:rPr>
              <a:t>R-SP</a:t>
            </a:r>
          </a:p>
          <a:p>
            <a:pPr marL="285750" indent="-285750">
              <a:buFont typeface="Arial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+mn-lt"/>
                <a:cs typeface="+mn-lt"/>
              </a:rPr>
              <a:t>A--CC</a:t>
            </a:r>
          </a:p>
          <a:p>
            <a:pPr marL="285750" indent="-285750">
              <a:buFont typeface="Arial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+mn-lt"/>
                <a:cs typeface="+mn-lt"/>
              </a:rPr>
              <a:t>C</a:t>
            </a:r>
          </a:p>
          <a:p>
            <a:pPr marL="285750" indent="-285750">
              <a:buFont typeface="Arial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+mn-lt"/>
                <a:cs typeface="+mn-lt"/>
              </a:rPr>
              <a:t>I</a:t>
            </a:r>
          </a:p>
          <a:p>
            <a:pPr marL="285750" indent="-285750">
              <a:buFont typeface="Arial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+mn-lt"/>
                <a:cs typeface="+mn-lt"/>
              </a:rPr>
              <a:t>Timeline</a:t>
            </a:r>
          </a:p>
          <a:p>
            <a:pPr marL="285750" indent="-285750">
              <a:buFont typeface="Arial"/>
              <a:buChar char="•"/>
            </a:pPr>
            <a:endParaRPr lang="en-US" sz="900">
              <a:solidFill>
                <a:schemeClr val="bg1"/>
              </a:solidFill>
              <a:latin typeface="Poppins"/>
              <a:ea typeface="+mn-lt"/>
              <a:cs typeface="+mn-lt"/>
            </a:endParaRPr>
          </a:p>
          <a:p>
            <a:r>
              <a:rPr lang="en-US" sz="900" b="1">
                <a:solidFill>
                  <a:schemeClr val="bg1"/>
                </a:solidFill>
                <a:latin typeface="Poppins"/>
                <a:ea typeface="+mn-lt"/>
                <a:cs typeface="+mn-lt"/>
              </a:rPr>
              <a:t>Activity #3</a:t>
            </a:r>
          </a:p>
          <a:p>
            <a:r>
              <a:rPr lang="en-US" sz="900" b="1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Build the Comms plan </a:t>
            </a:r>
          </a:p>
          <a:p>
            <a:r>
              <a:rPr lang="en-US" sz="900" b="1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--desired outcomes</a:t>
            </a:r>
          </a:p>
          <a:p>
            <a:r>
              <a:rPr lang="en-US" sz="900" b="1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--audience</a:t>
            </a:r>
          </a:p>
          <a:p>
            <a:r>
              <a:rPr lang="en-US" sz="900" b="1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--budget</a:t>
            </a:r>
          </a:p>
          <a:p>
            <a:r>
              <a:rPr lang="en-US" sz="900" b="1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--medium/cadence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R--SP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A--CC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Timeline</a:t>
            </a:r>
            <a:endParaRPr lang="en-US" sz="900">
              <a:solidFill>
                <a:schemeClr val="bg1"/>
              </a:solidFill>
              <a:latin typeface="Poppins"/>
              <a:ea typeface="+mn-lt"/>
              <a:cs typeface="+mn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900">
              <a:solidFill>
                <a:schemeClr val="bg1"/>
              </a:solidFill>
              <a:latin typeface="Poppins"/>
              <a:ea typeface="Calibri"/>
              <a:cs typeface="Calibri"/>
            </a:endParaRPr>
          </a:p>
          <a:p>
            <a:r>
              <a:rPr lang="en-US" sz="900" b="1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Activity #4</a:t>
            </a:r>
          </a:p>
          <a:p>
            <a:r>
              <a:rPr lang="en-US" sz="900" b="1">
                <a:solidFill>
                  <a:schemeClr val="bg1"/>
                </a:solidFill>
                <a:latin typeface="Poppins"/>
                <a:ea typeface="Calibri"/>
                <a:cs typeface="Calibri"/>
              </a:rPr>
              <a:t>Publish the plan</a:t>
            </a:r>
          </a:p>
          <a:p>
            <a:endParaRPr lang="en-US" sz="900">
              <a:solidFill>
                <a:schemeClr val="bg1"/>
              </a:solidFill>
              <a:latin typeface="Poppins"/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172902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13B06-E2A0-7C36-F40B-EC2EF33E2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63EA39E-51AD-AD42-9D7B-9AFA8C5B5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746" y="151559"/>
            <a:ext cx="6728054" cy="2046209"/>
          </a:xfrm>
        </p:spPr>
        <p:txBody>
          <a:bodyPr anchor="ctr">
            <a:normAutofit fontScale="90000"/>
          </a:bodyPr>
          <a:lstStyle/>
          <a:p>
            <a:r>
              <a:rPr lang="en-US" sz="3600" dirty="0"/>
              <a:t> </a:t>
            </a:r>
            <a:r>
              <a:rPr lang="en-US" sz="3600" dirty="0">
                <a:latin typeface="Poppins"/>
              </a:rPr>
              <a:t>Goal 1.1: By October 2025, develop and approve by-laws to govern internal and external processes.</a:t>
            </a:r>
            <a:br>
              <a:rPr lang="en-US" sz="3600" dirty="0">
                <a:latin typeface="Poppins"/>
                <a:cs typeface="Poppins"/>
              </a:rPr>
            </a:br>
            <a:endParaRPr lang="en-US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A72CEA-8514-C9E4-1120-DE3F752C4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042" y="1911015"/>
            <a:ext cx="4711095" cy="4261184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R—Strategic Subcommittee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A—Children’s Cabinet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C—CC, AG, 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I—?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DE8F184-E9A2-4F2F-6173-B144C0EDFA42}"/>
              </a:ext>
            </a:extLst>
          </p:cNvPr>
          <p:cNvSpPr txBox="1">
            <a:spLocks/>
          </p:cNvSpPr>
          <p:nvPr/>
        </p:nvSpPr>
        <p:spPr>
          <a:xfrm>
            <a:off x="6870363" y="1808747"/>
            <a:ext cx="5027595" cy="3958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F3633B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>
              <a:lnSpc>
                <a:spcPct val="100000"/>
              </a:lnSpc>
            </a:pPr>
            <a:endParaRPr lang="en-US" sz="1400" b="0" dirty="0">
              <a:solidFill>
                <a:schemeClr val="tx1">
                  <a:lumMod val="65000"/>
                  <a:lumOff val="35000"/>
                </a:schemeClr>
              </a:solidFill>
              <a:ea typeface="+mn-ea"/>
            </a:endParaRPr>
          </a:p>
        </p:txBody>
      </p:sp>
      <p:sp>
        <p:nvSpPr>
          <p:cNvPr id="2" name="AutoShape 2" descr="Image preview">
            <a:extLst>
              <a:ext uri="{FF2B5EF4-FFF2-40B4-BE49-F238E27FC236}">
                <a16:creationId xmlns:a16="http://schemas.microsoft.com/office/drawing/2014/main" id="{63CEFEB8-E07E-5E6F-194B-29755B7B96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1511D2-51BB-3299-6FF1-6A9675478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863" y="1808747"/>
            <a:ext cx="3967413" cy="426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894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C2C7D-AE6E-171C-A972-0AA68C521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75FAEB-9260-1AC4-5A8D-32DE2FB2E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5746" y="151559"/>
            <a:ext cx="6728054" cy="2046209"/>
          </a:xfrm>
        </p:spPr>
        <p:txBody>
          <a:bodyPr anchor="ctr">
            <a:normAutofit fontScale="90000"/>
          </a:bodyPr>
          <a:lstStyle/>
          <a:p>
            <a:r>
              <a:rPr lang="en-US" sz="3600" dirty="0"/>
              <a:t> </a:t>
            </a:r>
            <a:r>
              <a:rPr lang="en-US" sz="3600" dirty="0">
                <a:latin typeface="Poppins"/>
              </a:rPr>
              <a:t>Goal 1.1: By October 2025, develop and approve by-laws to govern internal and external processes.</a:t>
            </a:r>
            <a:br>
              <a:rPr lang="en-US" sz="3600" dirty="0">
                <a:latin typeface="Poppins"/>
                <a:cs typeface="Poppins"/>
              </a:rPr>
            </a:br>
            <a:endParaRPr lang="en-US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1434B6-D0CA-D293-D9C9-5BC5B2393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042" y="1911015"/>
            <a:ext cx="4711095" cy="4261184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ND Strategic Planning Sub-committee dates*</a:t>
            </a:r>
            <a:endParaRPr lang="en-US" sz="1600" b="1" dirty="0"/>
          </a:p>
          <a:p>
            <a:pPr>
              <a:lnSpc>
                <a:spcPct val="100000"/>
              </a:lnSpc>
            </a:pPr>
            <a:r>
              <a:rPr lang="en-US" dirty="0"/>
              <a:t>Tuesday, September 2</a:t>
            </a:r>
            <a:r>
              <a:rPr lang="en-US" baseline="30000" dirty="0"/>
              <a:t>nd</a:t>
            </a:r>
            <a:r>
              <a:rPr lang="en-US" dirty="0"/>
              <a:t>—Introduce draft of CC By-Laws</a:t>
            </a:r>
          </a:p>
          <a:p>
            <a:pPr>
              <a:lnSpc>
                <a:spcPct val="100000"/>
              </a:lnSpc>
            </a:pPr>
            <a:r>
              <a:rPr lang="en-US" dirty="0"/>
              <a:t>Tuesday, October 7—Make recommendation for By-Law approval.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6BEBEDF-C9AC-F17C-A252-65F97FCA1956}"/>
              </a:ext>
            </a:extLst>
          </p:cNvPr>
          <p:cNvSpPr txBox="1">
            <a:spLocks/>
          </p:cNvSpPr>
          <p:nvPr/>
        </p:nvSpPr>
        <p:spPr>
          <a:xfrm>
            <a:off x="6870363" y="1808747"/>
            <a:ext cx="5027595" cy="3958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F3633B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ND Children's Cabinet Meeting Dates</a:t>
            </a:r>
            <a:endParaRPr lang="en-US" sz="2800" dirty="0">
              <a:solidFill>
                <a:schemeClr val="tx1"/>
              </a:solidFill>
            </a:endParaRPr>
          </a:p>
          <a:p>
            <a: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Tuesday, September 16—Introduce draft of CC By-</a:t>
            </a:r>
            <a:r>
              <a:rPr lang="en-US" sz="2800" b="0" dirty="0" err="1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Laws</a:t>
            </a:r>
            <a:r>
              <a:rPr lang="en-US" sz="100" b="0" dirty="0" err="1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dlkajfad</a:t>
            </a:r>
            <a:endParaRPr lang="en-US" sz="100" b="0" dirty="0">
              <a:solidFill>
                <a:schemeClr val="tx1">
                  <a:lumMod val="65000"/>
                  <a:lumOff val="35000"/>
                </a:schemeClr>
              </a:solidFill>
              <a:ea typeface="+mn-ea"/>
            </a:endParaRPr>
          </a:p>
          <a:p>
            <a:pPr marL="228600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b="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Tuesday, October 21—Approval of CC By-Laws</a:t>
            </a:r>
            <a:endParaRPr lang="en-US" sz="1400" b="0" dirty="0">
              <a:solidFill>
                <a:schemeClr val="tx1">
                  <a:lumMod val="65000"/>
                  <a:lumOff val="35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55429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12105-6591-6F00-70EF-C40083C29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F626F8-E35C-4E24-E0D6-41E865DE2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778" y="444763"/>
            <a:ext cx="4539134" cy="881117"/>
          </a:xfrm>
        </p:spPr>
        <p:txBody>
          <a:bodyPr anchor="ctr">
            <a:normAutofit/>
          </a:bodyPr>
          <a:lstStyle/>
          <a:p>
            <a:r>
              <a:rPr lang="en-US" sz="2800" dirty="0"/>
              <a:t>Proposed By-laws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B23FB2-C273-BF4D-BBAB-B1A7F8C70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5914" y="1725930"/>
            <a:ext cx="5664166" cy="5076472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dirty="0">
                <a:hlinkClick r:id="rId2"/>
              </a:rPr>
              <a:t>North Dakota By-laws Draft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Intended purpose: Provide a clear, nimble, shared agreement regarding the why, what, when, who and how we operate as a children’s cabinet without being overtly bureaucratic.</a:t>
            </a:r>
          </a:p>
          <a:p>
            <a:pPr marL="342900" indent="-342900">
              <a:buAutoNum type="arabicPeriod"/>
            </a:pPr>
            <a:r>
              <a:rPr lang="en-US" sz="1600" dirty="0"/>
              <a:t>What is the Children’s Cabinet</a:t>
            </a:r>
          </a:p>
          <a:p>
            <a:pPr marL="342900" indent="-342900">
              <a:buAutoNum type="arabicPeriod"/>
            </a:pPr>
            <a:r>
              <a:rPr lang="en-US" sz="1600" dirty="0"/>
              <a:t>Our Purpose (Why)</a:t>
            </a:r>
          </a:p>
          <a:p>
            <a:pPr marL="342900" indent="-342900">
              <a:buAutoNum type="arabicPeriod"/>
            </a:pPr>
            <a:r>
              <a:rPr lang="en-US" sz="1600" dirty="0"/>
              <a:t>Who’s on the Cabinet</a:t>
            </a:r>
          </a:p>
          <a:p>
            <a:pPr marL="342900" indent="-342900">
              <a:buAutoNum type="arabicPeriod"/>
            </a:pPr>
            <a:r>
              <a:rPr lang="en-US" sz="1600" dirty="0"/>
              <a:t>How We Work?  </a:t>
            </a:r>
          </a:p>
          <a:p>
            <a:pPr marL="342900" indent="-342900">
              <a:buAutoNum type="arabicPeriod"/>
            </a:pPr>
            <a:r>
              <a:rPr lang="en-US" sz="1600" dirty="0"/>
              <a:t>Accountability</a:t>
            </a:r>
          </a:p>
          <a:p>
            <a:pPr marL="342900" indent="-342900">
              <a:buAutoNum type="arabicPeriod"/>
            </a:pPr>
            <a:r>
              <a:rPr lang="en-US" sz="1600" dirty="0"/>
              <a:t>Public Engagement</a:t>
            </a:r>
          </a:p>
          <a:p>
            <a:pPr marL="342900" indent="-342900">
              <a:buAutoNum type="arabicPeriod"/>
            </a:pPr>
            <a:r>
              <a:rPr lang="en-US" sz="1600" dirty="0"/>
              <a:t>Our Work Areas (by statute)</a:t>
            </a:r>
          </a:p>
          <a:p>
            <a:pPr marL="342900" indent="-342900">
              <a:buAutoNum type="arabicPeriod"/>
            </a:pPr>
            <a:r>
              <a:rPr lang="en-US" sz="1600" dirty="0"/>
              <a:t>Leadership</a:t>
            </a:r>
          </a:p>
          <a:p>
            <a:pPr marL="342900" indent="-342900">
              <a:buAutoNum type="arabicPeriod"/>
            </a:pPr>
            <a:r>
              <a:rPr lang="en-US" sz="1600" dirty="0"/>
              <a:t>Working Groups—what is their charge?</a:t>
            </a:r>
          </a:p>
          <a:p>
            <a:pPr marL="342900" indent="-342900">
              <a:buAutoNum type="arabicPeriod"/>
            </a:pPr>
            <a:r>
              <a:rPr lang="en-US" sz="1600" dirty="0"/>
              <a:t>Amending the By-Laws</a:t>
            </a:r>
          </a:p>
          <a:p>
            <a:pPr marL="342900" indent="-342900">
              <a:buAutoNum type="arabicPeriod"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2" name="Picture 1" descr="A group of people putting their hands together">
            <a:extLst>
              <a:ext uri="{FF2B5EF4-FFF2-40B4-BE49-F238E27FC236}">
                <a16:creationId xmlns:a16="http://schemas.microsoft.com/office/drawing/2014/main" id="{F8A8EA9C-3CF7-D540-D2A3-CE478B1F49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797" r="16903"/>
          <a:stretch>
            <a:fillRect/>
          </a:stretch>
        </p:blipFill>
        <p:spPr>
          <a:xfrm>
            <a:off x="960913" y="2114594"/>
            <a:ext cx="4519432" cy="2987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774B9EC0-93F1-5B39-55FD-BF4D26364A49}"/>
              </a:ext>
            </a:extLst>
          </p:cNvPr>
          <p:cNvSpPr txBox="1">
            <a:spLocks/>
          </p:cNvSpPr>
          <p:nvPr/>
        </p:nvSpPr>
        <p:spPr>
          <a:xfrm>
            <a:off x="941211" y="5532120"/>
            <a:ext cx="4539134" cy="881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F3633B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3633B"/>
                </a:solidFill>
                <a:effectLst/>
                <a:uLnTx/>
                <a:uFillTx/>
                <a:latin typeface="Poppins" pitchFamily="2" charset="77"/>
                <a:ea typeface="+mj-ea"/>
                <a:cs typeface="Poppins" pitchFamily="2" charset="77"/>
              </a:rPr>
              <a:t>Goal 1.1 By Laws</a:t>
            </a:r>
          </a:p>
        </p:txBody>
      </p:sp>
    </p:spTree>
    <p:extLst>
      <p:ext uri="{BB962C8B-B14F-4D97-AF65-F5344CB8AC3E}">
        <p14:creationId xmlns:p14="http://schemas.microsoft.com/office/powerpoint/2010/main" val="902213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0104D-24A6-FAC4-D054-CF13713B8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62017-8D1F-75B7-5067-15B566F4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56" y="-63057"/>
            <a:ext cx="9326355" cy="1325563"/>
          </a:xfrm>
        </p:spPr>
        <p:txBody>
          <a:bodyPr/>
          <a:lstStyle/>
          <a:p>
            <a:r>
              <a:rPr lang="en-US">
                <a:latin typeface="Poppins"/>
                <a:cs typeface="Poppins"/>
              </a:rPr>
              <a:t>Impact Statement &amp; Goals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688C79-EA93-A06F-CDEB-936411458A7F}"/>
              </a:ext>
            </a:extLst>
          </p:cNvPr>
          <p:cNvSpPr/>
          <p:nvPr/>
        </p:nvSpPr>
        <p:spPr>
          <a:xfrm>
            <a:off x="2216415" y="899855"/>
            <a:ext cx="9128636" cy="132556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Mission: </a:t>
            </a:r>
            <a:r>
              <a:rPr lang="en-US" sz="1600"/>
              <a:t>The North Dakota Children's Cabinet collaborates to elevate what works and drive towards a seamless network of services and supports that meet the needs of every child and family. </a:t>
            </a:r>
            <a:endParaRPr lang="en-US"/>
          </a:p>
          <a:p>
            <a:pPr algn="ctr"/>
            <a:r>
              <a:rPr lang="en-US" sz="1600">
                <a:latin typeface="Poppins"/>
                <a:cs typeface="Poppins"/>
              </a:rPr>
              <a:t>.</a:t>
            </a:r>
            <a:endParaRPr lang="en-US" sz="1600"/>
          </a:p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FF8582-7941-227D-9FAC-EE76FA8F2481}"/>
              </a:ext>
            </a:extLst>
          </p:cNvPr>
          <p:cNvSpPr/>
          <p:nvPr/>
        </p:nvSpPr>
        <p:spPr>
          <a:xfrm>
            <a:off x="385544" y="2330174"/>
            <a:ext cx="11056049" cy="97455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Poppins"/>
              </a:rPr>
              <a:t>Goal </a:t>
            </a:r>
            <a:r>
              <a:rPr lang="en-US" sz="1800" baseline="0">
                <a:latin typeface="Poppins"/>
              </a:rPr>
              <a:t>Statements: 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D08E96-C6CC-1DCA-A651-236DAD5D6469}"/>
              </a:ext>
            </a:extLst>
          </p:cNvPr>
          <p:cNvSpPr/>
          <p:nvPr/>
        </p:nvSpPr>
        <p:spPr>
          <a:xfrm>
            <a:off x="650562" y="3447768"/>
            <a:ext cx="2518721" cy="282469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latin typeface="Poppins"/>
            </a:endParaRPr>
          </a:p>
          <a:p>
            <a:pPr algn="ctr"/>
            <a:endParaRPr lang="en-US">
              <a:latin typeface="Poppins"/>
            </a:endParaRPr>
          </a:p>
          <a:p>
            <a:pPr algn="ctr"/>
            <a:r>
              <a:rPr lang="en-US" sz="1400">
                <a:latin typeface="Poppins"/>
              </a:rPr>
              <a:t>Goal</a:t>
            </a:r>
            <a:r>
              <a:rPr lang="en-US" sz="1400" baseline="0">
                <a:latin typeface="Poppins"/>
              </a:rPr>
              <a:t> </a:t>
            </a:r>
            <a:r>
              <a:rPr lang="en-US" sz="1400">
                <a:latin typeface="Poppins"/>
              </a:rPr>
              <a:t>#1: </a:t>
            </a:r>
            <a:r>
              <a:rPr lang="en-US" sz="1400">
                <a:latin typeface="Poppins" panose="00000500000000000000" pitchFamily="2" charset="0"/>
                <a:cs typeface="Poppins" panose="00000500000000000000" pitchFamily="2" charset="0"/>
              </a:rPr>
              <a:t>strengthen foundational elements of the North Dakota Children’s Cabinet through the development and communication of a strategic plan by Fall 2025.</a:t>
            </a:r>
            <a:endParaRPr lang="en-US" sz="1400">
              <a:latin typeface="Poppins"/>
              <a:cs typeface="Poppin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FDFE06-2299-1B60-51DE-BF1DEC79A71A}"/>
              </a:ext>
            </a:extLst>
          </p:cNvPr>
          <p:cNvSpPr/>
          <p:nvPr/>
        </p:nvSpPr>
        <p:spPr>
          <a:xfrm>
            <a:off x="4631737" y="3447767"/>
            <a:ext cx="2510465" cy="282469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600">
              <a:latin typeface="Poppins"/>
            </a:endParaRPr>
          </a:p>
          <a:p>
            <a:pPr algn="ctr"/>
            <a:endParaRPr lang="en-US" sz="1600">
              <a:latin typeface="Poppins"/>
            </a:endParaRPr>
          </a:p>
          <a:p>
            <a:pPr algn="ctr"/>
            <a:endParaRPr lang="en-US" sz="1600">
              <a:latin typeface="Poppins"/>
            </a:endParaRPr>
          </a:p>
          <a:p>
            <a:pPr algn="ctr"/>
            <a:endParaRPr lang="en-US" sz="15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US" sz="1500">
                <a:latin typeface="Poppins" panose="00000500000000000000" pitchFamily="2" charset="0"/>
                <a:cs typeface="Poppins" panose="00000500000000000000" pitchFamily="2" charset="0"/>
              </a:rPr>
              <a:t>Goal #2: </a:t>
            </a:r>
            <a:r>
              <a:rPr lang="en-US">
                <a:latin typeface="Poppins" panose="00000500000000000000" pitchFamily="2" charset="0"/>
                <a:cs typeface="Poppins" panose="00000500000000000000" pitchFamily="2" charset="0"/>
              </a:rPr>
              <a:t>Define, measure and report out on the status of child well-being in North Dakota by June 2026.</a:t>
            </a:r>
          </a:p>
          <a:p>
            <a:pPr algn="ctr"/>
            <a:endParaRPr lang="en-US">
              <a:latin typeface="Poppins"/>
              <a:cs typeface="Poppin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6D474-3067-33C0-8FC6-E5B23F97E546}"/>
              </a:ext>
            </a:extLst>
          </p:cNvPr>
          <p:cNvSpPr/>
          <p:nvPr/>
        </p:nvSpPr>
        <p:spPr>
          <a:xfrm>
            <a:off x="8407840" y="3447767"/>
            <a:ext cx="2845375" cy="282469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6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US" sz="16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US" sz="1600">
                <a:latin typeface="Poppins"/>
                <a:cs typeface="Poppins"/>
              </a:rPr>
              <a:t>Goal #3:</a:t>
            </a:r>
          </a:p>
          <a:p>
            <a:pPr algn="ctr"/>
            <a:r>
              <a:rPr lang="en-US" sz="1600">
                <a:latin typeface="Poppins"/>
                <a:cs typeface="Poppins"/>
              </a:rPr>
              <a:t>Identify and elevate promising practices to advance a seamless network of services and supports throughout North Dakota by August 2026.</a:t>
            </a:r>
          </a:p>
          <a:p>
            <a:pPr algn="ctr"/>
            <a:endParaRPr lang="en-US">
              <a:latin typeface="Poppins"/>
              <a:cs typeface="Poppins"/>
            </a:endParaRPr>
          </a:p>
        </p:txBody>
      </p:sp>
      <p:pic>
        <p:nvPicPr>
          <p:cNvPr id="14" name="Graphic 13" descr="Badge 3 with solid fill">
            <a:extLst>
              <a:ext uri="{FF2B5EF4-FFF2-40B4-BE49-F238E27FC236}">
                <a16:creationId xmlns:a16="http://schemas.microsoft.com/office/drawing/2014/main" id="{851E7D78-9112-25CD-E0BD-FFD094FB1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4695" y="3388186"/>
            <a:ext cx="890562" cy="841710"/>
          </a:xfrm>
          <a:prstGeom prst="rect">
            <a:avLst/>
          </a:prstGeom>
        </p:spPr>
      </p:pic>
      <p:pic>
        <p:nvPicPr>
          <p:cNvPr id="16" name="Graphic 15" descr="Badge with solid fill">
            <a:extLst>
              <a:ext uri="{FF2B5EF4-FFF2-40B4-BE49-F238E27FC236}">
                <a16:creationId xmlns:a16="http://schemas.microsoft.com/office/drawing/2014/main" id="{F8792C5F-93C7-01DA-E4A2-7B89B786A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3952" y="3340635"/>
            <a:ext cx="890562" cy="936811"/>
          </a:xfrm>
          <a:prstGeom prst="rect">
            <a:avLst/>
          </a:prstGeom>
        </p:spPr>
      </p:pic>
      <p:pic>
        <p:nvPicPr>
          <p:cNvPr id="18" name="Graphic 17" descr="Badge 1 with solid fill">
            <a:extLst>
              <a:ext uri="{FF2B5EF4-FFF2-40B4-BE49-F238E27FC236}">
                <a16:creationId xmlns:a16="http://schemas.microsoft.com/office/drawing/2014/main" id="{F486940F-35E1-0193-7013-ED484445BB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3230" y="3338458"/>
            <a:ext cx="822011" cy="81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9730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</TotalTime>
  <Words>1853</Words>
  <Application>Microsoft Office PowerPoint</Application>
  <PresentationFormat>Widescreen</PresentationFormat>
  <Paragraphs>393</Paragraphs>
  <Slides>16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Poppins</vt:lpstr>
      <vt:lpstr>1_Office Theme</vt:lpstr>
      <vt:lpstr>North Dakota Children’s Cabinet Strategic Planning</vt:lpstr>
      <vt:lpstr>Values, Vision, Mission</vt:lpstr>
      <vt:lpstr>Impact Statement &amp; Goals</vt:lpstr>
      <vt:lpstr>Strategic Formation</vt:lpstr>
      <vt:lpstr>Tactics</vt:lpstr>
      <vt:lpstr> Goal 1.1: By October 2025, develop and approve by-laws to govern internal and external processes. </vt:lpstr>
      <vt:lpstr> Goal 1.1: By October 2025, develop and approve by-laws to govern internal and external processes. </vt:lpstr>
      <vt:lpstr>Proposed By-laws</vt:lpstr>
      <vt:lpstr>Impact Statement &amp; Goals</vt:lpstr>
      <vt:lpstr>Tactics</vt:lpstr>
      <vt:lpstr>Implementation Timeline: Year 1</vt:lpstr>
      <vt:lpstr>Implementation Timeline: Year 2</vt:lpstr>
      <vt:lpstr>Strategic Questions</vt:lpstr>
      <vt:lpstr>2025 Meeting Dates</vt:lpstr>
      <vt:lpstr>2025 Strategic Planning Dates &amp; Deliverables</vt:lpstr>
      <vt:lpstr>Progress to Date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Jason Callahan</dc:creator>
  <cp:lastModifiedBy>Christy, Mary A.</cp:lastModifiedBy>
  <cp:revision>1</cp:revision>
  <dcterms:created xsi:type="dcterms:W3CDTF">2025-08-27T18:29:32Z</dcterms:created>
  <dcterms:modified xsi:type="dcterms:W3CDTF">2025-08-29T14:15:40Z</dcterms:modified>
</cp:coreProperties>
</file>