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5103" r:id="rId3"/>
    <p:sldId id="273" r:id="rId4"/>
    <p:sldId id="5113" r:id="rId5"/>
    <p:sldId id="5104" r:id="rId6"/>
    <p:sldId id="5140" r:id="rId7"/>
    <p:sldId id="5129" r:id="rId8"/>
    <p:sldId id="5137" r:id="rId9"/>
    <p:sldId id="5139" r:id="rId10"/>
    <p:sldId id="5133" r:id="rId11"/>
    <p:sldId id="5134" r:id="rId12"/>
    <p:sldId id="5128" r:id="rId13"/>
    <p:sldId id="5130" r:id="rId14"/>
    <p:sldId id="5131" r:id="rId15"/>
    <p:sldId id="5132" r:id="rId16"/>
    <p:sldId id="5138" r:id="rId17"/>
    <p:sldId id="5135" r:id="rId18"/>
    <p:sldId id="5136" r:id="rId19"/>
    <p:sldId id="270" r:id="rId20"/>
    <p:sldId id="272" r:id="rId21"/>
    <p:sldId id="5119" r:id="rId22"/>
    <p:sldId id="5127" r:id="rId23"/>
    <p:sldId id="51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E0358-31DD-4ACC-97C1-DCC3E66F5CC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51E7E-70B8-4489-8ED8-F2C80535D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7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3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Activities: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Define child well-being: what are we measuring against? What is the % change we hope to see.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Develop reporting structure and infrastructure to house and report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6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91733-0586-0109-E5D0-28BCE65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A46B4-AD54-64AD-ACC0-35F8CDD81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E7381-7BC8-7F33-91F9-E21C8F421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F5E6A-1FB0-A6D0-EB1E-49A084430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81EE7-C4BB-049B-E773-74B0FE7423BD}"/>
              </a:ext>
            </a:extLst>
          </p:cNvPr>
          <p:cNvSpPr/>
          <p:nvPr userDrawn="1"/>
        </p:nvSpPr>
        <p:spPr>
          <a:xfrm>
            <a:off x="0" y="1093304"/>
            <a:ext cx="12201706" cy="4898492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F52A66-2FD1-D2F5-AFF5-4C8C4312A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6" y="1093304"/>
            <a:ext cx="12185650" cy="6861574"/>
          </a:xfrm>
          <a:prstGeom prst="rect">
            <a:avLst/>
          </a:prstGeom>
        </p:spPr>
      </p:pic>
      <p:pic>
        <p:nvPicPr>
          <p:cNvPr id="9" name="Picture 8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F8F1F30D-831A-670C-BCB3-DE345A6D6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A71D97-22C6-2501-EAEB-FFB2B4E29914}"/>
              </a:ext>
            </a:extLst>
          </p:cNvPr>
          <p:cNvGrpSpPr/>
          <p:nvPr userDrawn="1"/>
        </p:nvGrpSpPr>
        <p:grpSpPr>
          <a:xfrm>
            <a:off x="6351" y="5842940"/>
            <a:ext cx="12201705" cy="1015060"/>
            <a:chOff x="6350" y="5284624"/>
            <a:chExt cx="18913021" cy="1573375"/>
          </a:xfrm>
        </p:grpSpPr>
        <p:pic>
          <p:nvPicPr>
            <p:cNvPr id="11" name="Picture 10" descr="A black and green background with squares and lines&#10;&#10;Description automatically generated with medium confidence">
              <a:extLst>
                <a:ext uri="{FF2B5EF4-FFF2-40B4-BE49-F238E27FC236}">
                  <a16:creationId xmlns:a16="http://schemas.microsoft.com/office/drawing/2014/main" id="{4571D8F2-520E-CD7B-6C60-F3DABBF31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0" y="5284624"/>
              <a:ext cx="9464221" cy="1573375"/>
            </a:xfrm>
            <a:prstGeom prst="rect">
              <a:avLst/>
            </a:prstGeom>
          </p:spPr>
        </p:pic>
        <p:pic>
          <p:nvPicPr>
            <p:cNvPr id="12" name="Picture 11" descr="A black and green background with squares and lines&#10;&#10;Description automatically generated with medium confidence">
              <a:extLst>
                <a:ext uri="{FF2B5EF4-FFF2-40B4-BE49-F238E27FC236}">
                  <a16:creationId xmlns:a16="http://schemas.microsoft.com/office/drawing/2014/main" id="{E3F7EEBA-ABAD-D223-201C-48CA5714C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55150" y="5284624"/>
              <a:ext cx="9464221" cy="15733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82E89-2315-9829-725D-BA89A29DF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" y="1122363"/>
            <a:ext cx="12185650" cy="2387600"/>
          </a:xfrm>
        </p:spPr>
        <p:txBody>
          <a:bodyPr anchor="b"/>
          <a:lstStyle>
            <a:lvl1pPr algn="ctr">
              <a:defRPr sz="60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A1FA-5DC0-90EC-0A18-591F38C9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7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2ECBB-E964-9A4B-2D95-9A1189FF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62D776-E933-114E-7BCF-1217E48AF4E2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2A35437-058D-6E0A-38AA-03CD73CC2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8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112D37-D18D-D041-8056-4C22FD527796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622FD4E-2D44-2099-BF64-BC5D9CDB8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16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47C839-2BE4-DB9E-38DF-2734F277561F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FE56905-664D-765E-70F8-E78DDF80F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6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77CD192-C75B-B9BC-72FB-65CA57F00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7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6AA5D4-E507-33A5-01D5-4DA3931A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C3F1A0A-7008-7456-55BB-F56F58C01F3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9495C54-A292-66F5-9160-3A976CBD5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47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1EE7DB-8F9C-76E4-248D-2E864ECA9D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DC7EC97-A8AC-6323-3AAE-6A838688D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01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CDDA13F6-2B03-6248-8ECA-4ED8B4EEB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77" y="186776"/>
            <a:ext cx="163688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6AA5D4-E507-33A5-01D5-4DA3931A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C3F1A0A-7008-7456-55BB-F56F58C01F3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Picture 4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CECF34F-3840-9894-2BB3-D0371098BD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20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1EE7DB-8F9C-76E4-248D-2E864ECA9D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B09F733-65D5-7FDE-29E0-645CF8914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6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AECD16-CD37-65FD-4C36-A3DE1FF6256F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46C3014-AB0B-28C7-D1B0-97EC06E08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6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81EE7-C4BB-049B-E773-74B0FE7423BD}"/>
              </a:ext>
            </a:extLst>
          </p:cNvPr>
          <p:cNvSpPr/>
          <p:nvPr userDrawn="1"/>
        </p:nvSpPr>
        <p:spPr>
          <a:xfrm>
            <a:off x="0" y="1093304"/>
            <a:ext cx="12201706" cy="4898492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F52A66-2FD1-D2F5-AFF5-4C8C4312A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6" y="1093304"/>
            <a:ext cx="12185650" cy="5764696"/>
          </a:xfrm>
          <a:prstGeom prst="rect">
            <a:avLst/>
          </a:prstGeom>
        </p:spPr>
      </p:pic>
      <p:pic>
        <p:nvPicPr>
          <p:cNvPr id="9" name="Picture 8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F8F1F30D-831A-670C-BCB3-DE345A6D6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82E89-2315-9829-725D-BA89A29DF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" y="1122363"/>
            <a:ext cx="12185650" cy="2387600"/>
          </a:xfrm>
        </p:spPr>
        <p:txBody>
          <a:bodyPr anchor="b"/>
          <a:lstStyle>
            <a:lvl1pPr algn="ctr">
              <a:defRPr sz="60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A1FA-5DC0-90EC-0A18-591F38C9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74157-6FFF-05D7-50D1-D6F3EB7B0827}"/>
              </a:ext>
            </a:extLst>
          </p:cNvPr>
          <p:cNvGrpSpPr/>
          <p:nvPr userDrawn="1"/>
        </p:nvGrpSpPr>
        <p:grpSpPr>
          <a:xfrm>
            <a:off x="6350" y="5805487"/>
            <a:ext cx="12196682" cy="1052513"/>
            <a:chOff x="6349" y="5814393"/>
            <a:chExt cx="12196682" cy="1052513"/>
          </a:xfrm>
        </p:grpSpPr>
        <p:pic>
          <p:nvPicPr>
            <p:cNvPr id="17" name="Picture 16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52F41383-5DCE-D261-7A45-7B21618161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" y="5814393"/>
              <a:ext cx="6105829" cy="1052513"/>
            </a:xfrm>
            <a:prstGeom prst="rect">
              <a:avLst/>
            </a:prstGeom>
          </p:spPr>
        </p:pic>
        <p:pic>
          <p:nvPicPr>
            <p:cNvPr id="18" name="Picture 17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84DE2BF1-AE0F-BC9C-F3C2-131200D882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7202" y="5814393"/>
              <a:ext cx="6105829" cy="1052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656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6AA5D4-E507-33A5-01D5-4DA3931A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C3F1A0A-7008-7456-55BB-F56F58C01F3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ABA0AC-BC94-3B93-0BD3-5E0E3DF38738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C9D1065-B8F4-3B6B-4784-D134DC503E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77" y="186776"/>
            <a:ext cx="163688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1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1EE7DB-8F9C-76E4-248D-2E864ECA9D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8BE03C-33E5-DA0E-DD09-07CD1884950E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3976136-641C-A2DC-FB61-B95CA7FF8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9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89530A4-477E-8EDE-CF58-EEA1E1145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48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1F8A83-B4CC-D522-4441-8B1516FF8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7FE5FE-C58F-115C-D517-827F030E26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0105F72-8602-17E4-754D-92A01A1AF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92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BF39FAB-95EA-525A-FA96-BCAAFE759F3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B328F42-3798-08B3-1CF6-F1470FC54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9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252AC71-9C11-890A-B3BE-54B46E744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4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1F8A83-B4CC-D522-4441-8B1516FF8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7FE5FE-C58F-115C-D517-827F030E26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28BBDF4-EC22-AEDE-72BF-D5914FB21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5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BF39FAB-95EA-525A-FA96-BCAAFE759F3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85E48FD-71B3-F76C-EE90-1B8BD5FC7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4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6D18B4-2A93-4DD2-8155-8FE44A05FE46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D6113C3-E314-78AF-284F-89F721525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31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1F8A83-B4CC-D522-4441-8B1516FF8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7FE5FE-C58F-115C-D517-827F030E26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1B8F9F-016E-5954-DAFC-BC8D3CC451EB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4B6C55A-BEBA-4E3D-9946-F7D81D05E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6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81EE7-C4BB-049B-E773-74B0FE7423BD}"/>
              </a:ext>
            </a:extLst>
          </p:cNvPr>
          <p:cNvSpPr/>
          <p:nvPr userDrawn="1"/>
        </p:nvSpPr>
        <p:spPr>
          <a:xfrm>
            <a:off x="0" y="1093304"/>
            <a:ext cx="12201706" cy="4898492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F52A66-2FD1-D2F5-AFF5-4C8C4312A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9" y="1093304"/>
            <a:ext cx="12185650" cy="5764696"/>
          </a:xfrm>
          <a:prstGeom prst="rect">
            <a:avLst/>
          </a:prstGeom>
        </p:spPr>
      </p:pic>
      <p:pic>
        <p:nvPicPr>
          <p:cNvPr id="9" name="Picture 8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F8F1F30D-831A-670C-BCB3-DE345A6D6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82E89-2315-9829-725D-BA89A29DF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" y="1122363"/>
            <a:ext cx="1218565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A1FA-5DC0-90EC-0A18-591F38C9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A69B0C-9F98-FDCF-C769-D21CEEA081F4}"/>
              </a:ext>
            </a:extLst>
          </p:cNvPr>
          <p:cNvGrpSpPr/>
          <p:nvPr userDrawn="1"/>
        </p:nvGrpSpPr>
        <p:grpSpPr>
          <a:xfrm>
            <a:off x="6350" y="5735637"/>
            <a:ext cx="12185650" cy="1128549"/>
            <a:chOff x="6350" y="6063150"/>
            <a:chExt cx="8582479" cy="794849"/>
          </a:xfrm>
        </p:grpSpPr>
        <p:pic>
          <p:nvPicPr>
            <p:cNvPr id="5" name="Picture 4" descr="A black screen with a blue and tan pattern&#10;&#10;Description automatically generated with medium confidence">
              <a:extLst>
                <a:ext uri="{FF2B5EF4-FFF2-40B4-BE49-F238E27FC236}">
                  <a16:creationId xmlns:a16="http://schemas.microsoft.com/office/drawing/2014/main" id="{3A528CDF-7AC3-7DEB-0BF9-ADB06B8A6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0" y="6063150"/>
              <a:ext cx="4293507" cy="794849"/>
            </a:xfrm>
            <a:prstGeom prst="rect">
              <a:avLst/>
            </a:prstGeom>
          </p:spPr>
        </p:pic>
        <p:pic>
          <p:nvPicPr>
            <p:cNvPr id="6" name="Picture 5" descr="A black screen with a blue and tan pattern&#10;&#10;Description automatically generated with medium confidence">
              <a:extLst>
                <a:ext uri="{FF2B5EF4-FFF2-40B4-BE49-F238E27FC236}">
                  <a16:creationId xmlns:a16="http://schemas.microsoft.com/office/drawing/2014/main" id="{07643B39-2270-2989-13A0-C7FD6ADB3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5322" y="6063150"/>
              <a:ext cx="4293507" cy="794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277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BF39FAB-95EA-525A-FA96-BCAAFE759F3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718F63-90FD-621E-4023-98A9DE324374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0AAE076-A2C3-FE8A-9C72-75376062C3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495" y="-1199496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2ECBB-E964-9A4B-2D95-9A1189FF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429A2D9-0E42-A169-6260-1620BDF7E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D9C6D04-E75E-6360-D14F-46D07789B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6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5394D46C-1DCB-CEDB-835E-686457E80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2ECBB-E964-9A4B-2D95-9A1189FF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197DE121-34E1-DA89-E13C-DEEE3295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5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ACD3A32-3D1C-C3EF-50FA-0B8D2DCAD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2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725F1F5-78D6-6943-3FDF-A06776F44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2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16A5C-E321-8813-0773-DF8F1F20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7E4F1-FC28-B9F0-7DC2-7CD9272DF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E5E76-185D-44F2-A3AA-F554F6AF4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9B8F8-9C2D-4543-8F61-8BCE74EB8FF2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47EE-7BE4-E2D2-373F-57BC7FF09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973F5-09DB-3664-21C1-3630504DF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91402-5A39-4941-8700-C967DB2EB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cf.org/blog/child-well-being-in-single-parent-families" TargetMode="External"/><Relationship Id="rId2" Type="http://schemas.openxmlformats.org/officeDocument/2006/relationships/hyperlink" Target="https://www.bing.com/ck/a?!&amp;&amp;p=18cf791b7ceed86bc2a0f15e55a7f2a07110121250a02fdac4022d0ae8073a4cJmltdHM9MTc1NzQ2MjQwMA&amp;ptn=3&amp;ver=2&amp;hsh=4&amp;fclid=3a3070da-f22f-60be-1836-66bbf30e610b&amp;u=a1aHR0cHM6Ly93d3cuYWVjZi5vcmcvYmxvZy9jaGlsZC13ZWxsLWJlaW5nLWluLXNpbmdsZS1wYXJlbnQtZmFtaWxpZXM&amp;ntb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atacenter.aecf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EE0C-A8B3-EAD0-F952-16D237DD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North Dakota Children’s Cabinet</a:t>
            </a:r>
            <a:br>
              <a:rPr lang="en-US" dirty="0"/>
            </a:br>
            <a:r>
              <a:rPr lang="en-US" dirty="0"/>
              <a:t>Strategic Planning</a:t>
            </a:r>
          </a:p>
        </p:txBody>
      </p:sp>
      <p:pic>
        <p:nvPicPr>
          <p:cNvPr id="1026" name="Picture 2" descr="North Dakota State Flag 3x5ft Polyester | Official Flag Pole Store ...">
            <a:extLst>
              <a:ext uri="{FF2B5EF4-FFF2-40B4-BE49-F238E27FC236}">
                <a16:creationId xmlns:a16="http://schemas.microsoft.com/office/drawing/2014/main" id="{99558E1C-436F-2591-9111-92C81927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8"/>
          <a:stretch>
            <a:fillRect/>
          </a:stretch>
        </p:blipFill>
        <p:spPr bwMode="auto">
          <a:xfrm>
            <a:off x="2123122" y="1334087"/>
            <a:ext cx="9760426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5260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9575E-24EE-334B-ADC1-A71899180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145-A36E-ED06-C9B9-A4949CF5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420" y="9313"/>
            <a:ext cx="8287474" cy="1325563"/>
          </a:xfrm>
        </p:spPr>
        <p:txBody>
          <a:bodyPr/>
          <a:lstStyle/>
          <a:p>
            <a:r>
              <a:rPr lang="en-US" dirty="0"/>
              <a:t>Indiana Graduates Prepared to Succeed</a:t>
            </a:r>
          </a:p>
        </p:txBody>
      </p:sp>
      <p:pic>
        <p:nvPicPr>
          <p:cNvPr id="6" name="Content Placeholder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2A3AD85-CB44-5508-0E2F-349244D21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8" y="2170212"/>
            <a:ext cx="9761537" cy="3534442"/>
          </a:xfrm>
        </p:spPr>
      </p:pic>
    </p:spTree>
    <p:extLst>
      <p:ext uri="{BB962C8B-B14F-4D97-AF65-F5344CB8AC3E}">
        <p14:creationId xmlns:p14="http://schemas.microsoft.com/office/powerpoint/2010/main" val="1664298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4E84-B058-7102-3E03-253594F0A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D856-5C12-A3DE-6EF0-C58D330D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39" y="9313"/>
            <a:ext cx="9326355" cy="1325563"/>
          </a:xfrm>
        </p:spPr>
        <p:txBody>
          <a:bodyPr/>
          <a:lstStyle/>
          <a:p>
            <a:r>
              <a:rPr lang="en-US" dirty="0"/>
              <a:t>Indiana Graduates Prepared to Succeed</a:t>
            </a: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355D12F-41A8-A54E-0E62-BA4C845B6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60" y="1334876"/>
            <a:ext cx="9316488" cy="4770586"/>
          </a:xfrm>
        </p:spPr>
      </p:pic>
    </p:spTree>
    <p:extLst>
      <p:ext uri="{BB962C8B-B14F-4D97-AF65-F5344CB8AC3E}">
        <p14:creationId xmlns:p14="http://schemas.microsoft.com/office/powerpoint/2010/main" val="2946932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3C40-49DA-7491-1C99-D84E5435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39" y="9313"/>
            <a:ext cx="9326355" cy="1325563"/>
          </a:xfrm>
        </p:spPr>
        <p:txBody>
          <a:bodyPr/>
          <a:lstStyle/>
          <a:p>
            <a:r>
              <a:rPr lang="en-US" dirty="0"/>
              <a:t>Indiana Graduates Prepared to Succeed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497A56-D9AF-1A6E-0034-866E10A0B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89" y="1417489"/>
            <a:ext cx="8541071" cy="4351338"/>
          </a:xfrm>
        </p:spPr>
      </p:pic>
    </p:spTree>
    <p:extLst>
      <p:ext uri="{BB962C8B-B14F-4D97-AF65-F5344CB8AC3E}">
        <p14:creationId xmlns:p14="http://schemas.microsoft.com/office/powerpoint/2010/main" val="128485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328AB-6A83-4F77-65A7-8F2B67E4E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9D10-249A-9F1B-9E70-8ACC7207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39" y="9313"/>
            <a:ext cx="9326355" cy="1325563"/>
          </a:xfrm>
        </p:spPr>
        <p:txBody>
          <a:bodyPr/>
          <a:lstStyle/>
          <a:p>
            <a:r>
              <a:rPr lang="en-US" dirty="0"/>
              <a:t>Indiana Graduates Prepared to Succeed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D114444-FAA6-141F-8654-48DD49251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90" y="1333500"/>
            <a:ext cx="7956732" cy="4351338"/>
          </a:xfrm>
        </p:spPr>
      </p:pic>
    </p:spTree>
    <p:extLst>
      <p:ext uri="{BB962C8B-B14F-4D97-AF65-F5344CB8AC3E}">
        <p14:creationId xmlns:p14="http://schemas.microsoft.com/office/powerpoint/2010/main" val="3985792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49EAA-7B0C-D8E0-144A-5665786EC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8C2B-62A9-9EC5-3191-981C7930E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39" y="9313"/>
            <a:ext cx="9326355" cy="1325563"/>
          </a:xfrm>
        </p:spPr>
        <p:txBody>
          <a:bodyPr/>
          <a:lstStyle/>
          <a:p>
            <a:r>
              <a:rPr lang="en-US" dirty="0"/>
              <a:t>Utah Profile of a Graduate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A81302-BBB3-84E8-3595-1C551CC5E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69" y="1333500"/>
            <a:ext cx="5427574" cy="4351338"/>
          </a:xfrm>
        </p:spPr>
      </p:pic>
    </p:spTree>
    <p:extLst>
      <p:ext uri="{BB962C8B-B14F-4D97-AF65-F5344CB8AC3E}">
        <p14:creationId xmlns:p14="http://schemas.microsoft.com/office/powerpoint/2010/main" val="1558099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79110-A1A8-7ECC-2472-5FF7F139F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8574-C5A5-AF66-C8E2-80CE90F9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39" y="9313"/>
            <a:ext cx="9326355" cy="1325563"/>
          </a:xfrm>
        </p:spPr>
        <p:txBody>
          <a:bodyPr/>
          <a:lstStyle/>
          <a:p>
            <a:r>
              <a:rPr lang="en-US" dirty="0"/>
              <a:t>Tennessee Child Well-Being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68D70B-5A98-19AC-0333-04344BAB1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73" y="1333500"/>
            <a:ext cx="7790967" cy="4351338"/>
          </a:xfrm>
        </p:spPr>
      </p:pic>
    </p:spTree>
    <p:extLst>
      <p:ext uri="{BB962C8B-B14F-4D97-AF65-F5344CB8AC3E}">
        <p14:creationId xmlns:p14="http://schemas.microsoft.com/office/powerpoint/2010/main" val="3173679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09F4-FA77-6683-AB2E-31F34884E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Mexico Children’s Cabinet</a:t>
            </a:r>
          </a:p>
        </p:txBody>
      </p:sp>
      <p:pic>
        <p:nvPicPr>
          <p:cNvPr id="5" name="Content Placeholder 4" descr="A website with colorful hands&#10;&#10;AI-generated content may be incorrect.">
            <a:extLst>
              <a:ext uri="{FF2B5EF4-FFF2-40B4-BE49-F238E27FC236}">
                <a16:creationId xmlns:a16="http://schemas.microsoft.com/office/drawing/2014/main" id="{FDA2311B-69A7-E7A4-5187-BEB48DE5E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0" y="1157469"/>
            <a:ext cx="10589900" cy="5220182"/>
          </a:xfrm>
        </p:spPr>
      </p:pic>
    </p:spTree>
    <p:extLst>
      <p:ext uri="{BB962C8B-B14F-4D97-AF65-F5344CB8AC3E}">
        <p14:creationId xmlns:p14="http://schemas.microsoft.com/office/powerpoint/2010/main" val="3042002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F42EC-3729-498C-CFC1-9483B6F34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0ECAB0-6FAE-3B59-AEB3-EFA4D282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78" y="444763"/>
            <a:ext cx="4539134" cy="881117"/>
          </a:xfrm>
        </p:spPr>
        <p:txBody>
          <a:bodyPr anchor="ctr">
            <a:normAutofit/>
          </a:bodyPr>
          <a:lstStyle/>
          <a:p>
            <a:r>
              <a:rPr lang="en-US" sz="2800"/>
              <a:t>Strategic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4B14A-FBDD-1D9B-067C-05B037E5B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914" y="1725930"/>
            <a:ext cx="5664166" cy="50764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Poppins"/>
                <a:cs typeface="Poppins"/>
              </a:rPr>
              <a:t>SMART Goal 2.1 – Planning &amp; Initiation (Sept-Oct 2025)</a:t>
            </a:r>
          </a:p>
          <a:p>
            <a:r>
              <a:rPr lang="en-US" sz="1600" dirty="0">
                <a:latin typeface="Poppins"/>
                <a:cs typeface="Poppins"/>
              </a:rPr>
              <a:t>Establish Vision &amp; Define Child Well-being</a:t>
            </a:r>
          </a:p>
          <a:p>
            <a:r>
              <a:rPr lang="en-US" sz="1800" b="1" dirty="0"/>
              <a:t>Vision: </a:t>
            </a:r>
            <a:r>
              <a:rPr lang="en-US" sz="1600" dirty="0"/>
              <a:t>The North Dakota Children’s Cabinet ensures that all children are prepared and successful, equipped with the skills, knowledge, and resilience to thrive in an ever-changing world. </a:t>
            </a:r>
          </a:p>
          <a:p>
            <a:r>
              <a:rPr lang="en-US" sz="1600" dirty="0">
                <a:latin typeface="Poppins"/>
                <a:cs typeface="Poppins"/>
              </a:rPr>
              <a:t>What defines child well-being in North Dakota?</a:t>
            </a:r>
          </a:p>
          <a:p>
            <a:r>
              <a:rPr lang="en-US" sz="1600" dirty="0">
                <a:latin typeface="Poppins"/>
                <a:cs typeface="Poppins"/>
              </a:rPr>
              <a:t>What does preparedness and success look like?</a:t>
            </a:r>
          </a:p>
          <a:p>
            <a:r>
              <a:rPr lang="en-US" sz="1600" dirty="0">
                <a:latin typeface="Poppins"/>
                <a:cs typeface="Poppins"/>
              </a:rPr>
              <a:t>What are the necessary skills?</a:t>
            </a:r>
          </a:p>
          <a:p>
            <a:r>
              <a:rPr lang="en-US" sz="1600" dirty="0">
                <a:latin typeface="Poppins"/>
                <a:cs typeface="Poppins"/>
              </a:rPr>
              <a:t>What is the necessary knowledge?</a:t>
            </a:r>
          </a:p>
          <a:p>
            <a:r>
              <a:rPr lang="en-US" sz="1600" dirty="0">
                <a:latin typeface="Poppins"/>
                <a:cs typeface="Poppins"/>
              </a:rPr>
              <a:t>How do we know if resilience is achieved?</a:t>
            </a:r>
            <a:endParaRPr lang="en-US" sz="1600" dirty="0"/>
          </a:p>
        </p:txBody>
      </p:sp>
      <p:pic>
        <p:nvPicPr>
          <p:cNvPr id="2" name="Picture 1" descr="A group of people putting their hands together">
            <a:extLst>
              <a:ext uri="{FF2B5EF4-FFF2-40B4-BE49-F238E27FC236}">
                <a16:creationId xmlns:a16="http://schemas.microsoft.com/office/drawing/2014/main" id="{3C3E52A5-BF1C-4A27-5BBE-0204BDA463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97" r="16903"/>
          <a:stretch>
            <a:fillRect/>
          </a:stretch>
        </p:blipFill>
        <p:spPr>
          <a:xfrm>
            <a:off x="960913" y="2114594"/>
            <a:ext cx="4519432" cy="298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C58DB64B-4B56-72BF-30FA-0E0F37B0D905}"/>
              </a:ext>
            </a:extLst>
          </p:cNvPr>
          <p:cNvSpPr txBox="1">
            <a:spLocks/>
          </p:cNvSpPr>
          <p:nvPr/>
        </p:nvSpPr>
        <p:spPr>
          <a:xfrm>
            <a:off x="941211" y="5532120"/>
            <a:ext cx="4539134" cy="88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6738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3660-FBA3-4361-9F80-AB0CF967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282BC2-D220-0AC1-F071-82BD1732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78" y="444763"/>
            <a:ext cx="4539134" cy="881117"/>
          </a:xfrm>
        </p:spPr>
        <p:txBody>
          <a:bodyPr anchor="ctr">
            <a:normAutofit/>
          </a:bodyPr>
          <a:lstStyle/>
          <a:p>
            <a:r>
              <a:rPr lang="en-US" sz="2800"/>
              <a:t>Strategic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013A6-F929-440E-26C4-F066F1246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914" y="1725930"/>
            <a:ext cx="5664166" cy="50764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Poppins"/>
                <a:cs typeface="Poppins"/>
              </a:rPr>
              <a:t>SMART Goal 2.1 – Planning &amp; Initiation (Sept-Oct 2025)</a:t>
            </a:r>
          </a:p>
          <a:p>
            <a:r>
              <a:rPr lang="en-US" sz="1600" dirty="0">
                <a:latin typeface="Poppins"/>
                <a:cs typeface="Poppins"/>
              </a:rPr>
              <a:t>Establish Vision &amp; Define Child Well-being</a:t>
            </a:r>
          </a:p>
          <a:p>
            <a:r>
              <a:rPr lang="en-US" sz="1800" b="1" dirty="0"/>
              <a:t>Vision: </a:t>
            </a:r>
            <a:r>
              <a:rPr lang="en-US" sz="1600" dirty="0"/>
              <a:t>The North Dakota Children’s Cabinet ensures that all children are prepared and successful, equipped with the skills, knowledge, and resilience to thrive in an ever-changing world. </a:t>
            </a:r>
          </a:p>
          <a:p>
            <a:r>
              <a:rPr lang="en-US" sz="1600" b="1" dirty="0">
                <a:latin typeface="Poppins"/>
                <a:cs typeface="Poppins"/>
              </a:rPr>
              <a:t>What age bands do we want to consider?</a:t>
            </a:r>
          </a:p>
          <a:p>
            <a:r>
              <a:rPr lang="en-US" sz="1600" dirty="0">
                <a:latin typeface="Poppins"/>
                <a:cs typeface="Poppins"/>
              </a:rPr>
              <a:t>Birth-5, K-6, 7-12, post-secondary</a:t>
            </a:r>
          </a:p>
          <a:p>
            <a:r>
              <a:rPr lang="en-US" sz="1600" b="1" dirty="0">
                <a:latin typeface="Poppins"/>
                <a:cs typeface="Poppins"/>
              </a:rPr>
              <a:t>What Core Domains do we want to cover?</a:t>
            </a:r>
          </a:p>
          <a:p>
            <a:r>
              <a:rPr lang="en-US" sz="1600" dirty="0">
                <a:latin typeface="Poppins"/>
                <a:cs typeface="Poppins"/>
              </a:rPr>
              <a:t>Academics, Health, Economic, Family &amp; Community, Safety</a:t>
            </a:r>
          </a:p>
          <a:p>
            <a:r>
              <a:rPr lang="en-US" sz="1600" b="1" dirty="0">
                <a:latin typeface="Poppins"/>
                <a:cs typeface="Poppins"/>
              </a:rPr>
              <a:t>What metrics do we currently have?</a:t>
            </a:r>
          </a:p>
          <a:p>
            <a:r>
              <a:rPr lang="en-US" sz="1600" b="1" dirty="0">
                <a:latin typeface="Poppins"/>
                <a:cs typeface="Poppins"/>
              </a:rPr>
              <a:t>What stakeholder groups should we engage to ensure consensus?</a:t>
            </a:r>
            <a:endParaRPr lang="en-US" sz="1600" b="1" dirty="0"/>
          </a:p>
        </p:txBody>
      </p:sp>
      <p:pic>
        <p:nvPicPr>
          <p:cNvPr id="2" name="Picture 1" descr="A group of people putting their hands together">
            <a:extLst>
              <a:ext uri="{FF2B5EF4-FFF2-40B4-BE49-F238E27FC236}">
                <a16:creationId xmlns:a16="http://schemas.microsoft.com/office/drawing/2014/main" id="{9C9E2BA6-49E6-6CDB-5C3B-37BF922BA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97" r="16903"/>
          <a:stretch>
            <a:fillRect/>
          </a:stretch>
        </p:blipFill>
        <p:spPr>
          <a:xfrm>
            <a:off x="960913" y="2114594"/>
            <a:ext cx="4519432" cy="298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68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9BCC-D2DC-10C5-D5B7-AE376D35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/>
                <a:cs typeface="Poppins"/>
              </a:rPr>
              <a:t>Implementation Timeline: Year 1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370ABC-1662-8EE8-B203-473C5E436E2B}"/>
              </a:ext>
            </a:extLst>
          </p:cNvPr>
          <p:cNvGraphicFramePr>
            <a:graphicFrameLocks noGrp="1"/>
          </p:cNvGraphicFramePr>
          <p:nvPr/>
        </p:nvGraphicFramePr>
        <p:xfrm>
          <a:off x="1078992" y="1610280"/>
          <a:ext cx="10838398" cy="501859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36742">
                  <a:extLst>
                    <a:ext uri="{9D8B030D-6E8A-4147-A177-3AD203B41FA5}">
                      <a16:colId xmlns:a16="http://schemas.microsoft.com/office/drawing/2014/main" val="953976727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492086018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899114529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631303662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680572003"/>
                    </a:ext>
                  </a:extLst>
                </a:gridCol>
              </a:tblGrid>
              <a:tr h="64183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latin typeface="Poppins"/>
                        </a:rPr>
                        <a:t>Goal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Q1</a:t>
                      </a:r>
                    </a:p>
                    <a:p>
                      <a:pPr lvl="0" algn="ctr">
                        <a:buNone/>
                      </a:pPr>
                      <a:r>
                        <a:rPr lang="en-US">
                          <a:latin typeface="Poppins"/>
                        </a:rPr>
                        <a:t>Jul – Sep 2025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Q2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Oct – Dec 2025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Q3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Jan – Mar 2026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Q4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Apr – Jun 2026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767528"/>
                  </a:ext>
                </a:extLst>
              </a:tr>
              <a:tr h="1288980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#1: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19317"/>
                  </a:ext>
                </a:extLst>
              </a:tr>
              <a:tr h="1355009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#2: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03603"/>
                  </a:ext>
                </a:extLst>
              </a:tr>
              <a:tr h="1732770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#3: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94208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77A574-D861-2395-65D3-D1B12EF758CC}"/>
              </a:ext>
            </a:extLst>
          </p:cNvPr>
          <p:cNvSpPr/>
          <p:nvPr/>
        </p:nvSpPr>
        <p:spPr>
          <a:xfrm>
            <a:off x="3372402" y="2308084"/>
            <a:ext cx="2889371" cy="2040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1.1</a:t>
            </a:r>
            <a:endParaRPr lang="en-US">
              <a:latin typeface="Poppin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17A2D9-C6FB-37CD-88CE-08B1617A3DEF}"/>
              </a:ext>
            </a:extLst>
          </p:cNvPr>
          <p:cNvSpPr/>
          <p:nvPr/>
        </p:nvSpPr>
        <p:spPr>
          <a:xfrm>
            <a:off x="3270839" y="2624535"/>
            <a:ext cx="1693153" cy="20488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1.2</a:t>
            </a:r>
            <a:endParaRPr lang="en-US">
              <a:latin typeface="Poppin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7CC072-A559-F593-21EB-B4352BC9DD2E}"/>
              </a:ext>
            </a:extLst>
          </p:cNvPr>
          <p:cNvSpPr/>
          <p:nvPr/>
        </p:nvSpPr>
        <p:spPr>
          <a:xfrm>
            <a:off x="3270838" y="3614108"/>
            <a:ext cx="2416284" cy="24237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2.1</a:t>
            </a:r>
            <a:endParaRPr lang="en-US">
              <a:latin typeface="Poppin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EE6ACB-F4C8-FCE6-A44F-8610DB986FF3}"/>
              </a:ext>
            </a:extLst>
          </p:cNvPr>
          <p:cNvSpPr/>
          <p:nvPr/>
        </p:nvSpPr>
        <p:spPr>
          <a:xfrm>
            <a:off x="5801899" y="3874713"/>
            <a:ext cx="2070862" cy="22170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Poppins"/>
                <a:ea typeface="Calibri"/>
                <a:cs typeface="Calibri"/>
              </a:rPr>
              <a:t>Initiative 2.2</a:t>
            </a:r>
            <a:endParaRPr lang="en-US" dirty="0">
              <a:latin typeface="Poppin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F1FA45-413F-C230-ED42-EF4F92E7971D}"/>
              </a:ext>
            </a:extLst>
          </p:cNvPr>
          <p:cNvSpPr/>
          <p:nvPr/>
        </p:nvSpPr>
        <p:spPr>
          <a:xfrm>
            <a:off x="8943278" y="4612428"/>
            <a:ext cx="2894478" cy="26549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2.4</a:t>
            </a:r>
            <a:endParaRPr lang="en-US">
              <a:latin typeface="Poppin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9FD5EF-8F29-7D4F-0E50-287F272C7D2C}"/>
              </a:ext>
            </a:extLst>
          </p:cNvPr>
          <p:cNvSpPr/>
          <p:nvPr/>
        </p:nvSpPr>
        <p:spPr>
          <a:xfrm>
            <a:off x="3270838" y="4929161"/>
            <a:ext cx="4263818" cy="3185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3.1</a:t>
            </a:r>
            <a:endParaRPr lang="en-US">
              <a:latin typeface="Poppin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F786EB-E730-4795-268C-92A2296F6F3B}"/>
              </a:ext>
            </a:extLst>
          </p:cNvPr>
          <p:cNvSpPr/>
          <p:nvPr/>
        </p:nvSpPr>
        <p:spPr>
          <a:xfrm>
            <a:off x="5447362" y="5391352"/>
            <a:ext cx="4876214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3.2</a:t>
            </a:r>
            <a:endParaRPr lang="en-US">
              <a:latin typeface="Poppin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76A1F93-BE7B-2A2E-892E-A8DCE3797D53}"/>
              </a:ext>
            </a:extLst>
          </p:cNvPr>
          <p:cNvSpPr/>
          <p:nvPr/>
        </p:nvSpPr>
        <p:spPr>
          <a:xfrm>
            <a:off x="3270838" y="2906705"/>
            <a:ext cx="1693153" cy="20488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1.3</a:t>
            </a:r>
            <a:endParaRPr lang="en-US">
              <a:latin typeface="Poppin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E0DFEE-73F7-43B5-26B7-213005A3FF16}"/>
              </a:ext>
            </a:extLst>
          </p:cNvPr>
          <p:cNvSpPr/>
          <p:nvPr/>
        </p:nvSpPr>
        <p:spPr>
          <a:xfrm>
            <a:off x="3372402" y="3193524"/>
            <a:ext cx="2889371" cy="2040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/>
                <a:ea typeface="Calibri"/>
                <a:cs typeface="Calibri"/>
              </a:rPr>
              <a:t>Initiative 1.4</a:t>
            </a:r>
            <a:endParaRPr lang="en-US" dirty="0">
              <a:latin typeface="Poppin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1B8409-462B-29C4-C0F7-75240440E43F}"/>
              </a:ext>
            </a:extLst>
          </p:cNvPr>
          <p:cNvSpPr/>
          <p:nvPr/>
        </p:nvSpPr>
        <p:spPr>
          <a:xfrm>
            <a:off x="6869150" y="4240046"/>
            <a:ext cx="3077737" cy="26549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Poppins"/>
                <a:ea typeface="Calibri"/>
                <a:cs typeface="Calibri"/>
              </a:rPr>
              <a:t>Initiative 2.3</a:t>
            </a:r>
            <a:endParaRPr lang="en-US" dirty="0">
              <a:latin typeface="Poppin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DC4D7F-E93E-2DD6-D8B6-73FA13BCAED2}"/>
              </a:ext>
            </a:extLst>
          </p:cNvPr>
          <p:cNvSpPr/>
          <p:nvPr/>
        </p:nvSpPr>
        <p:spPr>
          <a:xfrm>
            <a:off x="7670616" y="5782107"/>
            <a:ext cx="4246774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3.3</a:t>
            </a:r>
            <a:endParaRPr lang="en-US">
              <a:latin typeface="Poppin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0E8C21-F838-9F69-18BF-E9A51684BBD7}"/>
              </a:ext>
            </a:extLst>
          </p:cNvPr>
          <p:cNvSpPr/>
          <p:nvPr/>
        </p:nvSpPr>
        <p:spPr>
          <a:xfrm>
            <a:off x="7670616" y="6172862"/>
            <a:ext cx="4246774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3.4</a:t>
            </a:r>
            <a:endParaRPr lang="en-US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12384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686852-1F33-EBEF-0FF8-9E0C2BE7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78" y="444763"/>
            <a:ext cx="4539134" cy="881117"/>
          </a:xfrm>
        </p:spPr>
        <p:txBody>
          <a:bodyPr anchor="ctr">
            <a:normAutofit/>
          </a:bodyPr>
          <a:lstStyle/>
          <a:p>
            <a:r>
              <a:rPr lang="en-US" sz="2800"/>
              <a:t>Values, Vision, Mission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4FE3D-B7B5-589B-F1B3-1930C1782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914" y="1725930"/>
            <a:ext cx="5664166" cy="5076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Values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360 Communication</a:t>
            </a:r>
            <a:r>
              <a:rPr lang="en-US" sz="1400" dirty="0"/>
              <a:t>: the Children’s Cabinet will engage in open, honest and meaningful communication that leads to positive results for all children and families.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Optimism</a:t>
            </a:r>
            <a:r>
              <a:rPr lang="en-US" sz="1400" dirty="0"/>
              <a:t>: the Children’s Cabinet will be solutions-focused, adopting a can-do attitude while avoiding the impulse to admire the problem.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Accountability</a:t>
            </a:r>
            <a:r>
              <a:rPr lang="en-US" sz="1400" dirty="0"/>
              <a:t>: the Children’s Cabinet accepts clear accountability for leadership and allows all members to know their role and responsibility while sharing a common vision. </a:t>
            </a:r>
          </a:p>
          <a:p>
            <a:pPr marL="0" indent="0">
              <a:buNone/>
            </a:pPr>
            <a:r>
              <a:rPr lang="en-US" sz="1600" b="1" dirty="0"/>
              <a:t>Vision: </a:t>
            </a:r>
            <a:r>
              <a:rPr lang="en-US" sz="1400" dirty="0"/>
              <a:t>The North Dakota Children’s Cabinet ensures that all children are prepared and successful, equipped with the skills, knowledge, and resilience to thrive in an ever-changing world. </a:t>
            </a:r>
          </a:p>
          <a:p>
            <a:pPr marL="0" indent="0">
              <a:buNone/>
            </a:pPr>
            <a:r>
              <a:rPr lang="en-US" sz="1600" b="1" dirty="0"/>
              <a:t>Mission: </a:t>
            </a:r>
            <a:r>
              <a:rPr lang="en-US" sz="1400" dirty="0"/>
              <a:t>The North Dakota Children's Cabinet collaborates to elevate what works and drive towards a seamless network of services and supports that meet the needs of every child and family. </a:t>
            </a:r>
            <a:endParaRPr lang="en-US" sz="1600" dirty="0"/>
          </a:p>
        </p:txBody>
      </p:sp>
      <p:pic>
        <p:nvPicPr>
          <p:cNvPr id="2" name="Picture 1" descr="A group of people putting their hands together">
            <a:extLst>
              <a:ext uri="{FF2B5EF4-FFF2-40B4-BE49-F238E27FC236}">
                <a16:creationId xmlns:a16="http://schemas.microsoft.com/office/drawing/2014/main" id="{9C19FA41-9D02-DD6C-1CB0-0654E9013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97" r="16903"/>
          <a:stretch>
            <a:fillRect/>
          </a:stretch>
        </p:blipFill>
        <p:spPr>
          <a:xfrm>
            <a:off x="960913" y="2114594"/>
            <a:ext cx="4519432" cy="298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2C2870F3-DEB4-69CB-CDF5-2E454E23DB1F}"/>
              </a:ext>
            </a:extLst>
          </p:cNvPr>
          <p:cNvSpPr txBox="1">
            <a:spLocks/>
          </p:cNvSpPr>
          <p:nvPr/>
        </p:nvSpPr>
        <p:spPr>
          <a:xfrm>
            <a:off x="278964" y="5450507"/>
            <a:ext cx="5664166" cy="88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1800"/>
              <a:t>Defined Population: </a:t>
            </a:r>
            <a:r>
              <a:rPr lang="en-US" sz="1600" b="0">
                <a:solidFill>
                  <a:schemeClr val="tx1"/>
                </a:solidFill>
              </a:rPr>
              <a:t>North Dakota Youth ages 0-21</a:t>
            </a:r>
            <a:endParaRPr lang="en-US" sz="2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1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A7239-0E67-9A4B-2146-2F3C58D52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7925-A55F-3A5C-7764-DCD3F972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/>
                <a:cs typeface="Poppins"/>
              </a:rPr>
              <a:t>Implementation Timeline: Year 2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C0F405-505A-CA86-AB47-1B2D904FC0F2}"/>
              </a:ext>
            </a:extLst>
          </p:cNvPr>
          <p:cNvGraphicFramePr>
            <a:graphicFrameLocks noGrp="1"/>
          </p:cNvGraphicFramePr>
          <p:nvPr/>
        </p:nvGraphicFramePr>
        <p:xfrm>
          <a:off x="1078992" y="1610280"/>
          <a:ext cx="10838398" cy="501859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36742">
                  <a:extLst>
                    <a:ext uri="{9D8B030D-6E8A-4147-A177-3AD203B41FA5}">
                      <a16:colId xmlns:a16="http://schemas.microsoft.com/office/drawing/2014/main" val="953976727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492086018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899114529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631303662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680572003"/>
                    </a:ext>
                  </a:extLst>
                </a:gridCol>
              </a:tblGrid>
              <a:tr h="64183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latin typeface="Poppins"/>
                        </a:rPr>
                        <a:t>Goal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Q1</a:t>
                      </a:r>
                    </a:p>
                    <a:p>
                      <a:pPr lvl="0" algn="ctr">
                        <a:buNone/>
                      </a:pPr>
                      <a:r>
                        <a:rPr lang="en-US">
                          <a:latin typeface="Poppins"/>
                        </a:rPr>
                        <a:t>Jul – Sep 2026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Q2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Oct – Dec 2026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Q3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Jan – Mar 2027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Q4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Apr – Jun 2027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767528"/>
                  </a:ext>
                </a:extLst>
              </a:tr>
              <a:tr h="1288980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#1: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19317"/>
                  </a:ext>
                </a:extLst>
              </a:tr>
              <a:tr h="1355009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#2: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03603"/>
                  </a:ext>
                </a:extLst>
              </a:tr>
              <a:tr h="1732770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#3: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942082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CC4C56-E408-28B2-DBD6-BB1298988D81}"/>
              </a:ext>
            </a:extLst>
          </p:cNvPr>
          <p:cNvSpPr/>
          <p:nvPr/>
        </p:nvSpPr>
        <p:spPr>
          <a:xfrm>
            <a:off x="3270838" y="4103650"/>
            <a:ext cx="1457279" cy="57986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Poppins"/>
                <a:ea typeface="Calibri"/>
                <a:cs typeface="Calibri"/>
              </a:rPr>
              <a:t>Initiative 2.5</a:t>
            </a:r>
            <a:endParaRPr lang="en-US" dirty="0">
              <a:latin typeface="Poppin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B2477B-74B9-90B1-2878-78775A611DFE}"/>
              </a:ext>
            </a:extLst>
          </p:cNvPr>
          <p:cNvSpPr/>
          <p:nvPr/>
        </p:nvSpPr>
        <p:spPr>
          <a:xfrm>
            <a:off x="3270838" y="5782107"/>
            <a:ext cx="8566918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3.3</a:t>
            </a:r>
            <a:endParaRPr lang="en-US">
              <a:latin typeface="Poppin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30786D-9330-0559-73ED-CEF9B07BCB2B}"/>
              </a:ext>
            </a:extLst>
          </p:cNvPr>
          <p:cNvSpPr/>
          <p:nvPr/>
        </p:nvSpPr>
        <p:spPr>
          <a:xfrm>
            <a:off x="3350472" y="6172862"/>
            <a:ext cx="8487284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3.4</a:t>
            </a:r>
            <a:endParaRPr lang="en-US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66721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67376-5AB6-BD3D-F537-7C5B723B2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DB69A9-6FDE-75FC-B377-4277BEF24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746" y="151559"/>
            <a:ext cx="6728054" cy="881117"/>
          </a:xfrm>
        </p:spPr>
        <p:txBody>
          <a:bodyPr anchor="ctr">
            <a:normAutofit/>
          </a:bodyPr>
          <a:lstStyle/>
          <a:p>
            <a:r>
              <a:rPr lang="en-US" sz="3600"/>
              <a:t>2025 Meeting Dates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56E2C-E000-1F1C-1305-BD0F99C2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914" y="1866900"/>
            <a:ext cx="5664166" cy="395842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/>
              <a:t>ND Strategic Planning Sub-committee dates*</a:t>
            </a:r>
            <a:endParaRPr lang="en-US" sz="1600" b="1"/>
          </a:p>
          <a:p>
            <a:pPr>
              <a:lnSpc>
                <a:spcPct val="100000"/>
              </a:lnSpc>
            </a:pPr>
            <a:r>
              <a:rPr lang="en-US"/>
              <a:t>Tuesday August 12</a:t>
            </a:r>
            <a:r>
              <a:rPr lang="en-US" baseline="30000"/>
              <a:t>th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Tuesday, September 2nd</a:t>
            </a:r>
          </a:p>
          <a:p>
            <a:pPr>
              <a:lnSpc>
                <a:spcPct val="100000"/>
              </a:lnSpc>
            </a:pPr>
            <a:r>
              <a:rPr lang="en-US"/>
              <a:t>Tuesday, October 7th</a:t>
            </a:r>
          </a:p>
          <a:p>
            <a:pPr>
              <a:lnSpc>
                <a:spcPct val="100000"/>
              </a:lnSpc>
            </a:pPr>
            <a:r>
              <a:rPr lang="en-US"/>
              <a:t>Tuesday, November 4th</a:t>
            </a:r>
          </a:p>
          <a:p>
            <a:pPr>
              <a:lnSpc>
                <a:spcPct val="100000"/>
              </a:lnSpc>
            </a:pPr>
            <a:r>
              <a:rPr lang="en-US"/>
              <a:t>Tuesday, December 2nd</a:t>
            </a:r>
            <a:endParaRPr lang="en-US" sz="160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E9A8125-402B-5443-5DEE-2EEEAB67E4B6}"/>
              </a:ext>
            </a:extLst>
          </p:cNvPr>
          <p:cNvSpPr txBox="1">
            <a:spLocks/>
          </p:cNvSpPr>
          <p:nvPr/>
        </p:nvSpPr>
        <p:spPr>
          <a:xfrm>
            <a:off x="918742" y="1866900"/>
            <a:ext cx="5027595" cy="3958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ND Children's Cabinet Meeting Dates</a:t>
            </a:r>
            <a:endParaRPr lang="en-US" sz="280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August 19th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September 16th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October 21st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November 18th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December 16th</a:t>
            </a:r>
          </a:p>
        </p:txBody>
      </p:sp>
    </p:spTree>
    <p:extLst>
      <p:ext uri="{BB962C8B-B14F-4D97-AF65-F5344CB8AC3E}">
        <p14:creationId xmlns:p14="http://schemas.microsoft.com/office/powerpoint/2010/main" val="713410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7715F-A850-621D-50E8-57E029665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ECE3E3-11F9-37D9-8412-82918815C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746" y="151559"/>
            <a:ext cx="6728054" cy="881117"/>
          </a:xfrm>
        </p:spPr>
        <p:txBody>
          <a:bodyPr anchor="ctr">
            <a:normAutofit fontScale="90000"/>
          </a:bodyPr>
          <a:lstStyle/>
          <a:p>
            <a:r>
              <a:rPr lang="en-US" sz="3600" dirty="0"/>
              <a:t>2025 Strategic Planning Dates &amp; Deliverables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F7362-FDD1-A26D-BEFB-3859E6674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34" y="1524000"/>
            <a:ext cx="10385518" cy="4821936"/>
          </a:xfrm>
        </p:spPr>
        <p:txBody>
          <a:bodyPr anchor="ctr"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ND Strategic Planning Sub-committee dates*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September 2</a:t>
            </a:r>
            <a:r>
              <a:rPr lang="en-US" baseline="30000" dirty="0"/>
              <a:t>nd</a:t>
            </a:r>
            <a:r>
              <a:rPr lang="en-US" dirty="0"/>
              <a:t>	Draft By-Laws (Goal 1) &amp; Child Well-					being Plan Discussion (Goal 2)</a:t>
            </a:r>
          </a:p>
          <a:p>
            <a:pPr>
              <a:lnSpc>
                <a:spcPct val="100000"/>
              </a:lnSpc>
            </a:pPr>
            <a:r>
              <a:rPr lang="en-US" dirty="0"/>
              <a:t>October 7</a:t>
            </a:r>
            <a:r>
              <a:rPr lang="en-US" baseline="30000" dirty="0"/>
              <a:t>th</a:t>
            </a:r>
            <a:r>
              <a:rPr lang="en-US" dirty="0"/>
              <a:t>		Finalize Recommendation for 						By Laws; Identify Stakeholder groups; 			</a:t>
            </a:r>
            <a:r>
              <a:rPr lang="en-US"/>
              <a:t>		Discuss </a:t>
            </a:r>
            <a:r>
              <a:rPr lang="en-US" dirty="0"/>
              <a:t>comms &amp; branding plan</a:t>
            </a:r>
          </a:p>
          <a:p>
            <a:pPr>
              <a:lnSpc>
                <a:spcPct val="100000"/>
              </a:lnSpc>
            </a:pPr>
            <a:r>
              <a:rPr lang="en-US" dirty="0"/>
              <a:t>November 4</a:t>
            </a:r>
            <a:r>
              <a:rPr lang="en-US" baseline="30000" dirty="0"/>
              <a:t>th</a:t>
            </a:r>
            <a:r>
              <a:rPr lang="en-US" dirty="0"/>
              <a:t>		</a:t>
            </a:r>
            <a:r>
              <a:rPr lang="en-US" b="1" dirty="0"/>
              <a:t>Define Child Well-Being, Age Band, 					Domains, Standardize Terminology</a:t>
            </a:r>
          </a:p>
          <a:p>
            <a:pPr>
              <a:lnSpc>
                <a:spcPct val="100000"/>
              </a:lnSpc>
            </a:pPr>
            <a:r>
              <a:rPr lang="en-US" dirty="0"/>
              <a:t>December 2		Share out on Stakeholder 							engagement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778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DD0F-B763-C07C-0621-532516AA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 to 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1F39CE-E9E8-6674-4FC5-430045C3B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146300"/>
            <a:ext cx="11553348" cy="4089400"/>
          </a:xfrm>
        </p:spPr>
        <p:txBody>
          <a:bodyPr/>
          <a:lstStyle/>
          <a:p>
            <a:pPr fontAlgn="base"/>
            <a:r>
              <a:rPr lang="en-US"/>
              <a:t>Children’s Cabinet logo​</a:t>
            </a:r>
          </a:p>
          <a:p>
            <a:pPr fontAlgn="base"/>
            <a:r>
              <a:rPr lang="en-US"/>
              <a:t>Made amendments to statute​</a:t>
            </a:r>
          </a:p>
          <a:p>
            <a:pPr fontAlgn="base"/>
            <a:r>
              <a:rPr lang="en-US"/>
              <a:t>Moved Children’s Cabinet to the Governor’s Office​</a:t>
            </a:r>
          </a:p>
          <a:p>
            <a:pPr fontAlgn="base"/>
            <a:r>
              <a:rPr lang="en-US"/>
              <a:t>Created subcommittees</a:t>
            </a:r>
          </a:p>
        </p:txBody>
      </p:sp>
    </p:spTree>
    <p:extLst>
      <p:ext uri="{BB962C8B-B14F-4D97-AF65-F5344CB8AC3E}">
        <p14:creationId xmlns:p14="http://schemas.microsoft.com/office/powerpoint/2010/main" val="36389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FE0F-C455-8E72-0DE3-897E39A31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0374-3E01-27EA-68B4-37A5AC55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6" y="-63057"/>
            <a:ext cx="9326355" cy="1325563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Impact Statement &amp; Goals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B06A9-FCA9-D2C7-A7AB-F75BC0F8D8DF}"/>
              </a:ext>
            </a:extLst>
          </p:cNvPr>
          <p:cNvSpPr/>
          <p:nvPr/>
        </p:nvSpPr>
        <p:spPr>
          <a:xfrm>
            <a:off x="2216415" y="899855"/>
            <a:ext cx="9128636" cy="132556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Mission: </a:t>
            </a:r>
            <a:r>
              <a:rPr lang="en-US" sz="1600"/>
              <a:t>The North Dakota Children's Cabinet collaborates to elevate what works and drive towards a seamless network of services and supports that meet the needs of every child and family. </a:t>
            </a:r>
          </a:p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10357-9B39-487A-3F3F-21FFCE9BA4A2}"/>
              </a:ext>
            </a:extLst>
          </p:cNvPr>
          <p:cNvSpPr/>
          <p:nvPr/>
        </p:nvSpPr>
        <p:spPr>
          <a:xfrm>
            <a:off x="385544" y="2330174"/>
            <a:ext cx="11056049" cy="97455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Goal </a:t>
            </a:r>
            <a:r>
              <a:rPr lang="en-US" sz="1800" baseline="0">
                <a:latin typeface="Poppins"/>
              </a:rPr>
              <a:t>Statements: 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42740-BA97-29F4-B012-C0324EAA1D25}"/>
              </a:ext>
            </a:extLst>
          </p:cNvPr>
          <p:cNvSpPr/>
          <p:nvPr/>
        </p:nvSpPr>
        <p:spPr>
          <a:xfrm>
            <a:off x="650562" y="3447768"/>
            <a:ext cx="2518721" cy="282469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Poppins"/>
            </a:endParaRPr>
          </a:p>
          <a:p>
            <a:pPr algn="ctr"/>
            <a:endParaRPr lang="en-US">
              <a:latin typeface="Poppins"/>
            </a:endParaRPr>
          </a:p>
          <a:p>
            <a:pPr algn="ctr"/>
            <a:r>
              <a:rPr lang="en-US" sz="1400">
                <a:latin typeface="Poppins"/>
              </a:rPr>
              <a:t>Goal</a:t>
            </a:r>
            <a:r>
              <a:rPr lang="en-US" sz="1400" baseline="0">
                <a:latin typeface="Poppins"/>
              </a:rPr>
              <a:t> </a:t>
            </a:r>
            <a:r>
              <a:rPr lang="en-US" sz="1400">
                <a:latin typeface="Poppins"/>
              </a:rPr>
              <a:t>#1: </a:t>
            </a: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strengthen foundational elements of the North Dakota Children’s Cabinet through the development and communication of a strategic plan by Fall 2025.</a:t>
            </a:r>
            <a:endParaRPr lang="en-US" sz="1400">
              <a:latin typeface="Poppins"/>
              <a:cs typeface="Poppi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AC74B3-A065-8CC9-CAD5-B0EA808D885D}"/>
              </a:ext>
            </a:extLst>
          </p:cNvPr>
          <p:cNvSpPr/>
          <p:nvPr/>
        </p:nvSpPr>
        <p:spPr>
          <a:xfrm>
            <a:off x="4631737" y="3447767"/>
            <a:ext cx="2510465" cy="282469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5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500">
                <a:latin typeface="Poppins" panose="00000500000000000000" pitchFamily="2" charset="0"/>
                <a:cs typeface="Poppins" panose="00000500000000000000" pitchFamily="2" charset="0"/>
              </a:rPr>
              <a:t>Goal #2: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Define, measure and report out on the status of child well-being in North Dakota by June 2026.</a:t>
            </a:r>
          </a:p>
          <a:p>
            <a:pPr algn="ctr"/>
            <a:endParaRPr lang="en-US">
              <a:latin typeface="Poppins"/>
              <a:cs typeface="Poppi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E29836-6D42-7BA8-8F92-8C12F7D0FD2B}"/>
              </a:ext>
            </a:extLst>
          </p:cNvPr>
          <p:cNvSpPr/>
          <p:nvPr/>
        </p:nvSpPr>
        <p:spPr>
          <a:xfrm>
            <a:off x="8407840" y="3447767"/>
            <a:ext cx="2845375" cy="282469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600">
                <a:latin typeface="Poppins"/>
                <a:cs typeface="Poppins"/>
              </a:rPr>
              <a:t>Goal #3:</a:t>
            </a:r>
          </a:p>
          <a:p>
            <a:pPr algn="ctr"/>
            <a:r>
              <a:rPr lang="en-US" sz="1600">
                <a:latin typeface="Poppins"/>
                <a:cs typeface="Poppins"/>
              </a:rPr>
              <a:t>Identify and elevate promising practices to advance a seamless network of services and supports throughout North Dakota by August 2026.</a:t>
            </a:r>
          </a:p>
          <a:p>
            <a:pPr algn="ctr"/>
            <a:endParaRPr lang="en-US">
              <a:latin typeface="Poppins"/>
              <a:cs typeface="Poppins"/>
            </a:endParaRPr>
          </a:p>
        </p:txBody>
      </p:sp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37130468-823F-FD36-3CEB-E6D91E37C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4695" y="3388186"/>
            <a:ext cx="890562" cy="841710"/>
          </a:xfrm>
          <a:prstGeom prst="rect">
            <a:avLst/>
          </a:prstGeom>
        </p:spPr>
      </p:pic>
      <p:pic>
        <p:nvPicPr>
          <p:cNvPr id="16" name="Graphic 15" descr="Badge with solid fill">
            <a:extLst>
              <a:ext uri="{FF2B5EF4-FFF2-40B4-BE49-F238E27FC236}">
                <a16:creationId xmlns:a16="http://schemas.microsoft.com/office/drawing/2014/main" id="{CD7FA23C-8AF6-F1D2-B560-2E218C54D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1737" y="3402581"/>
            <a:ext cx="890562" cy="827315"/>
          </a:xfrm>
          <a:prstGeom prst="rect">
            <a:avLst/>
          </a:prstGeom>
        </p:spPr>
      </p:pic>
      <p:pic>
        <p:nvPicPr>
          <p:cNvPr id="18" name="Graphic 17" descr="Badge 1 with solid fill">
            <a:extLst>
              <a:ext uri="{FF2B5EF4-FFF2-40B4-BE49-F238E27FC236}">
                <a16:creationId xmlns:a16="http://schemas.microsoft.com/office/drawing/2014/main" id="{701E3A7C-05F7-6871-0871-9F92BDA67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0562" y="3464528"/>
            <a:ext cx="822011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3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9BC87C9-A0C3-2D49-533B-69EB0295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626D-C0EC-C296-292E-DC763647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3" y="137161"/>
            <a:ext cx="1746504" cy="154963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Tactics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205EF-5596-2619-E529-03DCF3749111}"/>
              </a:ext>
            </a:extLst>
          </p:cNvPr>
          <p:cNvSpPr/>
          <p:nvPr/>
        </p:nvSpPr>
        <p:spPr>
          <a:xfrm>
            <a:off x="2134294" y="-1"/>
            <a:ext cx="1910678" cy="1962868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Planning and Initiation (Sept – Oct 2025) 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Goal 2.1: By October 2025,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foundation, finalize project structure, and begin stakeholder identification.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69ED5-41A8-7861-DC8C-C77DA85DF376}"/>
              </a:ext>
            </a:extLst>
          </p:cNvPr>
          <p:cNvSpPr/>
          <p:nvPr/>
        </p:nvSpPr>
        <p:spPr>
          <a:xfrm>
            <a:off x="2134294" y="1962867"/>
            <a:ext cx="1910678" cy="4704865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 dirty="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 dirty="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 dirty="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  <a:endParaRPr lang="en-US" sz="1000" dirty="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160FAA-71A5-E62E-EF6C-57708A4D07AE}"/>
              </a:ext>
            </a:extLst>
          </p:cNvPr>
          <p:cNvSpPr/>
          <p:nvPr/>
        </p:nvSpPr>
        <p:spPr>
          <a:xfrm>
            <a:off x="73153" y="1313482"/>
            <a:ext cx="1910679" cy="223313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dirty="0">
                <a:latin typeface="Poppins" panose="00000500000000000000" pitchFamily="2" charset="0"/>
                <a:cs typeface="Poppins" panose="00000500000000000000" pitchFamily="2" charset="0"/>
              </a:rPr>
              <a:t>Goal #2: Define, measure and report out on the status of child well-being in North Dakota by August 2026.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5608D-7902-FDC6-C50F-7FF2B031B0BB}"/>
              </a:ext>
            </a:extLst>
          </p:cNvPr>
          <p:cNvSpPr/>
          <p:nvPr/>
        </p:nvSpPr>
        <p:spPr>
          <a:xfrm>
            <a:off x="73154" y="3701325"/>
            <a:ext cx="1910678" cy="22331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dirty="0">
                <a:latin typeface="Poppins" panose="00000500000000000000" pitchFamily="2" charset="0"/>
                <a:cs typeface="Poppins" panose="00000500000000000000" pitchFamily="2" charset="0"/>
              </a:rPr>
              <a:t>Metrics:</a:t>
            </a:r>
          </a:p>
          <a:p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40941-1C82-3449-104D-A6A619D3C74D}"/>
              </a:ext>
            </a:extLst>
          </p:cNvPr>
          <p:cNvSpPr/>
          <p:nvPr/>
        </p:nvSpPr>
        <p:spPr>
          <a:xfrm>
            <a:off x="4154657" y="-1"/>
            <a:ext cx="1910678" cy="1962868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1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Definition &amp; Stakeholder Engagement (Nov – Jan 2026) </a:t>
            </a: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Goal 2.2: By January 2026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Build consensus on terminology, definition of well-being, and collect feedback.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F3996-C04D-B97D-CC0E-B2CE56F6A076}"/>
              </a:ext>
            </a:extLst>
          </p:cNvPr>
          <p:cNvSpPr/>
          <p:nvPr/>
        </p:nvSpPr>
        <p:spPr>
          <a:xfrm>
            <a:off x="6175020" y="0"/>
            <a:ext cx="1917222" cy="1962868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Mapping &amp; Framework Development (Feb – April 2026)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Goal 2.3: By April 2026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key indicators and data sources; refine definition and glossary.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463C4-01FF-03DE-8599-41DE9ADFDEC9}"/>
              </a:ext>
            </a:extLst>
          </p:cNvPr>
          <p:cNvSpPr/>
          <p:nvPr/>
        </p:nvSpPr>
        <p:spPr>
          <a:xfrm>
            <a:off x="8201927" y="-1"/>
            <a:ext cx="1910678" cy="1962867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Framework Validation and Metric Selection (May – June 2026)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Goal 2.4: By June 2026, </a:t>
            </a:r>
            <a:r>
              <a:rPr lang="en-US" sz="1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alidate approach with partners, refine metrics, identify long-term data needs.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217997-5496-40F8-924C-9C0584A58CD6}"/>
              </a:ext>
            </a:extLst>
          </p:cNvPr>
          <p:cNvSpPr/>
          <p:nvPr/>
        </p:nvSpPr>
        <p:spPr>
          <a:xfrm>
            <a:off x="4154657" y="1962867"/>
            <a:ext cx="1910678" cy="4704864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9C8FD-43F8-A43F-6372-778EEE9BA31E}"/>
              </a:ext>
            </a:extLst>
          </p:cNvPr>
          <p:cNvSpPr/>
          <p:nvPr/>
        </p:nvSpPr>
        <p:spPr>
          <a:xfrm>
            <a:off x="6175020" y="1962867"/>
            <a:ext cx="1910678" cy="4704865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B426F9-9839-91BF-031D-3B659CFD974A}"/>
              </a:ext>
            </a:extLst>
          </p:cNvPr>
          <p:cNvSpPr/>
          <p:nvPr/>
        </p:nvSpPr>
        <p:spPr>
          <a:xfrm>
            <a:off x="8201927" y="1962866"/>
            <a:ext cx="1910678" cy="4704865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978E8A-E5C2-F130-A069-F549B91B314E}"/>
              </a:ext>
            </a:extLst>
          </p:cNvPr>
          <p:cNvSpPr/>
          <p:nvPr/>
        </p:nvSpPr>
        <p:spPr>
          <a:xfrm>
            <a:off x="10208168" y="1962866"/>
            <a:ext cx="1910678" cy="4704865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482389-4AB1-C139-43FA-42C6ACB661DD}"/>
              </a:ext>
            </a:extLst>
          </p:cNvPr>
          <p:cNvSpPr/>
          <p:nvPr/>
        </p:nvSpPr>
        <p:spPr>
          <a:xfrm>
            <a:off x="10208168" y="0"/>
            <a:ext cx="1910678" cy="1962868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Finalization and Launch Preparation (July – Aug 2026)</a:t>
            </a:r>
            <a:r>
              <a:rPr lang="en-US" sz="1200" b="1" kern="100" dirty="0"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Goal 2.5: By August 2026,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Finalize the strategic plan and prepare for public launch and implementation planning.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77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01E8-F589-00BB-9490-1A872FC5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882CD6-A3F0-C9B8-EC1B-A91028F4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252" y="155396"/>
            <a:ext cx="6477232" cy="881117"/>
          </a:xfrm>
        </p:spPr>
        <p:txBody>
          <a:bodyPr anchor="ctr">
            <a:normAutofit/>
          </a:bodyPr>
          <a:lstStyle/>
          <a:p>
            <a:r>
              <a:rPr lang="en-US" sz="2800"/>
              <a:t>Goal 2.1: Strategic Questions</a:t>
            </a:r>
          </a:p>
        </p:txBody>
      </p:sp>
      <p:pic>
        <p:nvPicPr>
          <p:cNvPr id="2" name="Picture 1" descr="A group of people putting their hands together">
            <a:extLst>
              <a:ext uri="{FF2B5EF4-FFF2-40B4-BE49-F238E27FC236}">
                <a16:creationId xmlns:a16="http://schemas.microsoft.com/office/drawing/2014/main" id="{F460803D-A8E8-D74B-CA95-498DE6E43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97" r="16903"/>
          <a:stretch>
            <a:fillRect/>
          </a:stretch>
        </p:blipFill>
        <p:spPr>
          <a:xfrm>
            <a:off x="960913" y="2114594"/>
            <a:ext cx="4519432" cy="298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CCC83-398C-A03E-8485-CED36BB94B78}"/>
              </a:ext>
            </a:extLst>
          </p:cNvPr>
          <p:cNvSpPr txBox="1"/>
          <p:nvPr/>
        </p:nvSpPr>
        <p:spPr>
          <a:xfrm>
            <a:off x="6313990" y="1169042"/>
            <a:ext cx="5034988" cy="542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 Goal 2.1 – Planning &amp; Initiation (Sept-Oct 2025)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Establish Vision &amp; Define Child Well-being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Vision: The North Dakota Children’s Cabinet ensures that all children are prepared and successful, equipped with the skills, knowledge, and resilience to thrive in an ever-changing world.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Does this timeline, structure and deliverables resonate with subcommittee?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What age bands do we want to consider?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What Core Domains do we want to cover?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What metrics do we currently have?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What stakeholder groups should we engage to ensure consensus?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2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E93F-7C8E-2433-09C2-D4A7C558B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FD1D-FEDF-2B1B-0AA0-734EEE59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39" y="9313"/>
            <a:ext cx="9326355" cy="1325563"/>
          </a:xfrm>
        </p:spPr>
        <p:txBody>
          <a:bodyPr/>
          <a:lstStyle/>
          <a:p>
            <a:r>
              <a:rPr lang="en-US" dirty="0"/>
              <a:t>New Mexico Theory of Change</a:t>
            </a:r>
          </a:p>
        </p:txBody>
      </p:sp>
      <p:pic>
        <p:nvPicPr>
          <p:cNvPr id="6" name="Content Placeholder 5" descr="A close-up of a document&#10;&#10;AI-generated content may be incorrect.">
            <a:extLst>
              <a:ext uri="{FF2B5EF4-FFF2-40B4-BE49-F238E27FC236}">
                <a16:creationId xmlns:a16="http://schemas.microsoft.com/office/drawing/2014/main" id="{94B1FFC2-42AE-97BD-B269-B4D1699F5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07" y="1333500"/>
            <a:ext cx="5700299" cy="4351338"/>
          </a:xfrm>
        </p:spPr>
      </p:pic>
    </p:spTree>
    <p:extLst>
      <p:ext uri="{BB962C8B-B14F-4D97-AF65-F5344CB8AC3E}">
        <p14:creationId xmlns:p14="http://schemas.microsoft.com/office/powerpoint/2010/main" val="49564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49FB-F7F7-581B-F63E-EBA966A55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12C26-2B64-2A8C-B567-C2A2470C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39" y="9313"/>
            <a:ext cx="9326355" cy="1325563"/>
          </a:xfrm>
        </p:spPr>
        <p:txBody>
          <a:bodyPr/>
          <a:lstStyle/>
          <a:p>
            <a:r>
              <a:rPr lang="en-US" dirty="0"/>
              <a:t>Maryland Child Well Being Theory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7702978-BFF5-0143-DE79-ED548047C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8"/>
          <a:stretch>
            <a:fillRect/>
          </a:stretch>
        </p:blipFill>
        <p:spPr>
          <a:xfrm>
            <a:off x="2187616" y="1041723"/>
            <a:ext cx="8185945" cy="5445450"/>
          </a:xfrm>
        </p:spPr>
      </p:pic>
    </p:spTree>
    <p:extLst>
      <p:ext uri="{BB962C8B-B14F-4D97-AF65-F5344CB8AC3E}">
        <p14:creationId xmlns:p14="http://schemas.microsoft.com/office/powerpoint/2010/main" val="419105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E9A3C-437F-6901-09D8-FCE5DE444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55A171-B811-8F42-2C5B-2EE244D5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25" y="143821"/>
            <a:ext cx="7310609" cy="881117"/>
          </a:xfrm>
        </p:spPr>
        <p:txBody>
          <a:bodyPr anchor="ctr">
            <a:normAutofit/>
          </a:bodyPr>
          <a:lstStyle/>
          <a:p>
            <a:r>
              <a:rPr lang="en-US" sz="2800"/>
              <a:t>Annie E. Casey Child Well-Being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3D79026-8625-FBCB-C802-B3A7269E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" y="1932971"/>
            <a:ext cx="11852476" cy="449097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/>
              <a:t>Annie E. Casey Foundation defines child well-being as a state where children </a:t>
            </a:r>
            <a:r>
              <a:rPr lang="en-US" b="1"/>
              <a:t>are healthy, educated, and engaged in their communities. </a:t>
            </a:r>
            <a:r>
              <a:rPr lang="en-US"/>
              <a:t>They measure this through </a:t>
            </a:r>
            <a:r>
              <a:rPr lang="en-US" b="1"/>
              <a:t>various indicators across economic well-being, education, health, and family and community factors. </a:t>
            </a:r>
            <a:r>
              <a:rPr lang="en-US"/>
              <a:t>The foundation emphasizes the importance of a supportive environment for children to thrive, which includes access to education, health services, and community resources. They also focus on the well-being of vulnerable children and youth, including those in single-parent families, and advocate for policies that strengthen families and communities. </a:t>
            </a:r>
          </a:p>
          <a:p>
            <a:pPr marL="0" indent="0">
              <a:buNone/>
            </a:pPr>
            <a:br>
              <a:rPr lang="en-US" u="sng">
                <a:hlinkClick r:id="rId2"/>
              </a:rPr>
            </a:br>
            <a:r>
              <a:rPr lang="en-US"/>
              <a:t>Source: </a:t>
            </a:r>
            <a:r>
              <a:rPr lang="en-US">
                <a:hlinkClick r:id="rId3"/>
              </a:rPr>
              <a:t>Child Well-Being in Single-Parent Families - The Annie E. Casey Foundation</a:t>
            </a:r>
            <a:endParaRPr lang="en-US"/>
          </a:p>
          <a:p>
            <a:pPr marL="0" indent="0">
              <a:buNone/>
            </a:pPr>
            <a:r>
              <a:rPr lang="en-US"/>
              <a:t>Source: </a:t>
            </a:r>
            <a:r>
              <a:rPr lang="en-US">
                <a:hlinkClick r:id="rId4"/>
              </a:rPr>
              <a:t>KIDS COUNT Data Center from the Annie E. Casey Foundation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78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2F8C3-2906-8A96-1948-9C009C63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E0A58E-ECEB-9653-A3B4-7945E936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25" y="143821"/>
            <a:ext cx="7310609" cy="881117"/>
          </a:xfrm>
        </p:spPr>
        <p:txBody>
          <a:bodyPr anchor="ctr">
            <a:normAutofit/>
          </a:bodyPr>
          <a:lstStyle/>
          <a:p>
            <a:r>
              <a:rPr lang="en-US" sz="2800" dirty="0"/>
              <a:t>Child Trends Child Welfare</a:t>
            </a:r>
          </a:p>
        </p:txBody>
      </p:sp>
      <p:pic>
        <p:nvPicPr>
          <p:cNvPr id="4" name="Content Placeholder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AFDFD6BC-070F-54C5-238F-64C088A1E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612" y="1333500"/>
            <a:ext cx="8277289" cy="4351338"/>
          </a:xfrm>
        </p:spPr>
      </p:pic>
    </p:spTree>
    <p:extLst>
      <p:ext uri="{BB962C8B-B14F-4D97-AF65-F5344CB8AC3E}">
        <p14:creationId xmlns:p14="http://schemas.microsoft.com/office/powerpoint/2010/main" val="42637706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08d0ed4-1f2d-428f-9324-640bb736c831}" enabled="0" method="" siteId="{308d0ed4-1f2d-428f-9324-640bb736c83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4295</TotalTime>
  <Words>1356</Words>
  <Application>Microsoft Office PowerPoint</Application>
  <PresentationFormat>Widescreen</PresentationFormat>
  <Paragraphs>248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Poppins</vt:lpstr>
      <vt:lpstr>1_Office Theme</vt:lpstr>
      <vt:lpstr>North Dakota Children’s Cabinet Strategic Planning</vt:lpstr>
      <vt:lpstr>Values, Vision, Mission</vt:lpstr>
      <vt:lpstr>Impact Statement &amp; Goals</vt:lpstr>
      <vt:lpstr>Tactics</vt:lpstr>
      <vt:lpstr>Goal 2.1: Strategic Questions</vt:lpstr>
      <vt:lpstr>New Mexico Theory of Change</vt:lpstr>
      <vt:lpstr>Maryland Child Well Being Theory</vt:lpstr>
      <vt:lpstr>Annie E. Casey Child Well-Being</vt:lpstr>
      <vt:lpstr>Child Trends Child Welfare</vt:lpstr>
      <vt:lpstr>Indiana Graduates Prepared to Succeed</vt:lpstr>
      <vt:lpstr>Indiana Graduates Prepared to Succeed</vt:lpstr>
      <vt:lpstr>Indiana Graduates Prepared to Succeed</vt:lpstr>
      <vt:lpstr>Indiana Graduates Prepared to Succeed</vt:lpstr>
      <vt:lpstr>Utah Profile of a Graduate</vt:lpstr>
      <vt:lpstr>Tennessee Child Well-Being</vt:lpstr>
      <vt:lpstr>New Mexico Children’s Cabinet</vt:lpstr>
      <vt:lpstr>Strategic Questions</vt:lpstr>
      <vt:lpstr>Strategic Questions</vt:lpstr>
      <vt:lpstr>Implementation Timeline: Year 1</vt:lpstr>
      <vt:lpstr>Implementation Timeline: Year 2</vt:lpstr>
      <vt:lpstr>2025 Meeting Dates</vt:lpstr>
      <vt:lpstr>2025 Strategic Planning Dates &amp; Deliverables</vt:lpstr>
      <vt:lpstr>Progress to 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Callahan</dc:creator>
  <cp:lastModifiedBy>Christy, Mary A.</cp:lastModifiedBy>
  <cp:revision>5</cp:revision>
  <dcterms:created xsi:type="dcterms:W3CDTF">2025-08-27T18:29:32Z</dcterms:created>
  <dcterms:modified xsi:type="dcterms:W3CDTF">2025-09-11T18:01:09Z</dcterms:modified>
</cp:coreProperties>
</file>