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271" r:id="rId5"/>
    <p:sldId id="371" r:id="rId6"/>
    <p:sldId id="348" r:id="rId7"/>
    <p:sldId id="368" r:id="rId8"/>
    <p:sldId id="369" r:id="rId9"/>
    <p:sldId id="3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818931-27DE-017C-3126-2E8F00FA57B6}" name="Pritha Gopalan" initials="PG" userId="S::pgopalan@hunt-institute.org::8a1ff736-13f4-41f3-bad4-b8bfad9f2a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B1DE"/>
    <a:srgbClr val="4B2D81"/>
    <a:srgbClr val="233F8B"/>
    <a:srgbClr val="B4272B"/>
    <a:srgbClr val="928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B6575-9F33-2555-2C66-BE3C2B48A5DD}" v="15" dt="2026-02-09T16:51:01.067"/>
    <p1510:client id="{5A9788F4-E614-4636-A9D1-755959338865}" v="744" dt="2026-02-09T14:52:17.282"/>
    <p1510:client id="{64C1C66F-37CD-D25B-B6CF-2BD1ED9371E8}" v="7" dt="2026-02-09T16:51:42.575"/>
    <p1510:client id="{9730B205-9413-71A0-EFE6-B1B6E449147B}" v="32" dt="2026-02-09T14:47:00.410"/>
    <p1510:client id="{99B6B545-0432-4AFB-599C-E7F1B22D95EE}" v="1" dt="2026-02-09T16:36:35.323"/>
    <p1510:client id="{C778FF05-A2F5-07BE-9356-51D7561B6E60}" v="1795" dt="2026-02-09T16:09:17.932"/>
    <p1510:client id="{CF0A877F-947D-4445-B189-295DA51FE52C}" v="4" dt="2026-02-09T15:36:38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9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813BE-29ED-4814-A01B-B85604D38D8C}" type="datetimeFigureOut">
              <a:rPr lang="en-US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3CC2F-CBFF-49C2-B2E2-732020F9EE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3CC2F-CBFF-49C2-B2E2-732020F9EE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73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EC6B7-F3B5-E1DE-34DB-CFAB85690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1CBBFE-E9C2-67DB-DAD7-0A747A9B00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57C63-5723-7A08-2271-C330C0986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410F5-24AB-4BFA-7D88-C6492CFA4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3CC2F-CBFF-49C2-B2E2-732020F9EE2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9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EAE3-FB6F-D3FE-A54D-3A50ECA45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20A1F-10C6-2399-CE12-152D24378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C0086-76F9-0AA7-E4B7-2DAAC65BC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B2D36-DD6F-D728-EE8A-DBE0253B2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3CC2F-CBFF-49C2-B2E2-732020F9EE2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55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2A83-22CD-5B5B-8F67-86A14C7CA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FCFCA-98DC-96A2-5FAA-073B49CA6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F9A31-B8CD-2502-055B-06DFCA106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A9574-096C-0DB8-E9A4-A0FAE727B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3CC2F-CBFF-49C2-B2E2-732020F9EE2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E2D9D-9CE1-AB26-C221-44C5404A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5FF67-A7AF-C72D-C3A3-DB398045A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B124C-CCB2-F13B-52A0-ACDB87FEB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641C4-617B-338A-C7D0-044B812C0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3CC2F-CBFF-49C2-B2E2-732020F9EE2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9BA41-67E8-51FD-1D67-B5D40138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8C5AC0-07A8-D2B5-40BD-E1713F470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3A014-7A69-D6DF-97B8-9C760B23A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AB669-2D26-1356-AC3E-A77C7E966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3CC2F-CBFF-49C2-B2E2-732020F9EE2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51257-D37A-D944-A96A-B60CC7F82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B77C9-BFD8-EA42-9FCE-7EED436E5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74820-69AD-FF44-ABFA-517EF39B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BD5A6-4FB1-454A-8F73-B557E9C5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937CB-7BA5-B043-AD2B-B50B0E77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6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04C7-BCAD-BE43-8128-6C32167F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FAEDA-C1E0-8240-A163-31E4BF550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14F11-EF7E-B242-B34B-75E96E20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B9C2C-2D57-6743-BE77-7A270BE4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9EE08-585A-234B-A6D7-89C8300B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0AA03E-5C8E-5B47-A804-CB3B1AE46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40C81-A269-7B44-B3A3-1711E679D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144AE-3287-6042-B708-5758781B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90B13-AFC3-F648-9675-60D7D9E3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77330-9276-2642-83F6-A810CBF7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9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6845-EE6F-E943-8057-5FB2DE7B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BDAB-EF8B-4944-8AF5-521635EA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1A417-6C98-A847-9451-14C17226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275C-E344-0247-B22C-4AA99AE0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1C00F-A247-E74D-A9B5-AB5A09E47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8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F90B-475F-A843-B359-790895F6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F635D-A1F2-644B-8DBA-A3859349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E75C-72CB-664F-81E0-50B23A3E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C08A2-69C3-2A48-8F7A-0AF2A6E6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7528F-1BCC-6946-8962-4F67C630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5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FA76E-D52C-8149-8A2E-0D6865C5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1D33F-B1F7-664A-B8C1-08810CB9A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D44CE-8FE4-D146-9A2F-FDA890779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1E989-A4CF-774A-AFD6-1498754B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38E68-CBFB-A142-9325-3DC91F28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FF823-5E45-E64B-934F-A5FFC279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7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CB7E-A95B-2140-879E-75B6E7A5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41FA5-77DC-9145-ADC8-8CA3FEE2F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76485-D39D-BC41-AA09-7C1AB155F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51625-732F-264D-AEF1-678A06634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AE3FA-402F-6949-B90E-E03181D2E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B7FFC-88A1-B447-970B-23418EEC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DFE72-D912-9B44-9D3E-B0611C4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B4065-6AEB-4546-9581-4B32FBA7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584A2-D13D-664F-92C9-DE90D5F0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C28C9-FB6A-D847-AFE9-AE772151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B1FBE-97E9-0B41-87B9-7AA1768D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A498D-72D5-0344-9EBB-24A81261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0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34E71-6745-1D48-801C-152BD68C3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8E0E0A-2F7F-0149-B3FA-D791E1A1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09D25-4611-664F-AC00-3EA76351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2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08C4-C4C1-8A48-844E-DAA87E4F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C95E4-1F98-BC4A-B412-CE5046C8C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74D9A-EEDD-5042-A5DA-5476DA023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D856D-0594-3740-BA0C-E566F5CD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D6A14-C118-9945-9EF9-FFF485B1C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DA377-324B-6E4E-BC90-50653AAA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4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B415-D1A3-2B4B-B73B-6A3A7A69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627AF-5F72-3643-91D0-049A305D0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69705-9D54-0649-8C18-6DE5CE71D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C2577-9DB2-794F-8871-18A624F9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5A341-EEAE-E048-9FD8-A458DC3DB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8255B-D2CA-F442-B731-3B1F1FED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6D36A-288D-5640-9593-3EB34B39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DCBCF-AB0C-E84D-958C-EF3B6AAB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49B32-C0F1-1C46-8BC9-4668F6CD3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04986-7ADD-264F-BB44-9F0FCFECC1E0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09672-F291-2A46-8AD7-B27F2D3D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4C49-93DF-A049-836E-813090FDC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A349-02C8-3C4B-8095-161FA7B4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07EFDE-3DDE-3F42-A217-2506FD44EE4A}"/>
              </a:ext>
            </a:extLst>
          </p:cNvPr>
          <p:cNvSpPr/>
          <p:nvPr/>
        </p:nvSpPr>
        <p:spPr>
          <a:xfrm>
            <a:off x="0" y="0"/>
            <a:ext cx="12112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28D1D-545F-DE48-A518-20818FDFF844}"/>
              </a:ext>
            </a:extLst>
          </p:cNvPr>
          <p:cNvSpPr/>
          <p:nvPr/>
        </p:nvSpPr>
        <p:spPr>
          <a:xfrm>
            <a:off x="0" y="1106859"/>
            <a:ext cx="12192000" cy="4152900"/>
          </a:xfrm>
          <a:prstGeom prst="rect">
            <a:avLst/>
          </a:prstGeom>
          <a:gradFill>
            <a:gsLst>
              <a:gs pos="0">
                <a:srgbClr val="233F8B"/>
              </a:gs>
              <a:gs pos="48000">
                <a:srgbClr val="593667"/>
              </a:gs>
              <a:gs pos="100000">
                <a:srgbClr val="B4272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5CE8B-FE0A-084F-A6B9-0A60D751278C}"/>
              </a:ext>
            </a:extLst>
          </p:cNvPr>
          <p:cNvSpPr txBox="1"/>
          <p:nvPr/>
        </p:nvSpPr>
        <p:spPr>
          <a:xfrm>
            <a:off x="1412612" y="2583144"/>
            <a:ext cx="936677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School Readiness in North Dakota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400" b="1" spc="300" dirty="0">
                <a:solidFill>
                  <a:schemeClr val="bg1"/>
                </a:solidFill>
                <a:latin typeface="Baskerville"/>
                <a:ea typeface="Lato Black"/>
                <a:cs typeface="Lato Black"/>
              </a:rPr>
              <a:t>Preliminary Outline of the Report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A502EE0-29B9-5219-AD90-B562BBA7E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78" y="5474945"/>
            <a:ext cx="3201391" cy="10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7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FD4537-F4D9-DB0A-BA8A-55FA5A24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388C2-1180-255B-DD48-97995555D27F}"/>
              </a:ext>
            </a:extLst>
          </p:cNvPr>
          <p:cNvSpPr txBox="1"/>
          <p:nvPr/>
        </p:nvSpPr>
        <p:spPr>
          <a:xfrm>
            <a:off x="949872" y="569577"/>
            <a:ext cx="104013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300" dirty="0">
                <a:solidFill>
                  <a:schemeClr val="bg2">
                    <a:lumMod val="25000"/>
                  </a:schemeClr>
                </a:solidFill>
                <a:latin typeface="Baskerville"/>
                <a:ea typeface="Baskerville" panose="02020502070401020303" pitchFamily="18" charset="0"/>
                <a:cs typeface="Calibri Light"/>
              </a:rPr>
              <a:t>Approach</a:t>
            </a:r>
            <a:endParaRPr lang="en-US" sz="2400" b="1" spc="300">
              <a:solidFill>
                <a:schemeClr val="bg2">
                  <a:lumMod val="25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FDDC0-8127-DC13-0B71-42DE90052277}"/>
              </a:ext>
            </a:extLst>
          </p:cNvPr>
          <p:cNvSpPr txBox="1"/>
          <p:nvPr/>
        </p:nvSpPr>
        <p:spPr>
          <a:xfrm>
            <a:off x="1054092" y="1715002"/>
            <a:ext cx="1012679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Three types of settings under study: child care, Early/Head Start, and Best in Class Pre-K</a:t>
            </a:r>
          </a:p>
          <a:p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Stakeholder interviews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ea typeface="Calibri"/>
                <a:cs typeface="Calibri"/>
              </a:rPr>
              <a:t>Key stakeholders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ea typeface="Calibri"/>
                <a:cs typeface="Calibri"/>
              </a:rPr>
              <a:t>Practitioners 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ea typeface="Calibri"/>
                <a:cs typeface="Calibri"/>
              </a:rPr>
              <a:t>Parent leaders and parents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Site visits to each type of setting across urban, rural, and tribal regions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Literature and document review</a:t>
            </a:r>
          </a:p>
        </p:txBody>
      </p:sp>
    </p:spTree>
    <p:extLst>
      <p:ext uri="{BB962C8B-B14F-4D97-AF65-F5344CB8AC3E}">
        <p14:creationId xmlns:p14="http://schemas.microsoft.com/office/powerpoint/2010/main" val="131784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67E48-5642-5196-FED0-5E4C1B15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E3B89B-B5B5-BD9F-ED3F-9C4A9C0563FD}"/>
              </a:ext>
            </a:extLst>
          </p:cNvPr>
          <p:cNvSpPr txBox="1"/>
          <p:nvPr/>
        </p:nvSpPr>
        <p:spPr>
          <a:xfrm>
            <a:off x="949872" y="569577"/>
            <a:ext cx="104013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romanUcPeriod"/>
            </a:pPr>
            <a:r>
              <a:rPr lang="en-US" sz="2400" b="1" spc="300" dirty="0">
                <a:solidFill>
                  <a:schemeClr val="bg2">
                    <a:lumMod val="25000"/>
                  </a:schemeClr>
                </a:solidFill>
                <a:latin typeface="Baskerville"/>
                <a:ea typeface="Baskerville" panose="02020502070401020303" pitchFamily="18" charset="0"/>
                <a:cs typeface="Calibri Light"/>
              </a:rPr>
              <a:t>North Dakota's Early Care and Education Landscape</a:t>
            </a:r>
            <a:endParaRPr lang="en-US" sz="2400" b="1" spc="300" dirty="0">
              <a:solidFill>
                <a:schemeClr val="bg2">
                  <a:lumMod val="25000"/>
                </a:schemeClr>
              </a:solidFill>
              <a:latin typeface="Baskerville"/>
              <a:ea typeface="Baskerville" panose="02020502070401020303" pitchFamily="18" charset="0"/>
              <a:cs typeface="Calibri Light" panose="020F0302020204030204" pitchFamily="34" charset="0"/>
            </a:endParaRPr>
          </a:p>
        </p:txBody>
      </p:sp>
      <p:pic>
        <p:nvPicPr>
          <p:cNvPr id="7" name="Picture 6" descr="A child playing with blocks&#10;&#10;AI-generated content may be incorrect.">
            <a:extLst>
              <a:ext uri="{FF2B5EF4-FFF2-40B4-BE49-F238E27FC236}">
                <a16:creationId xmlns:a16="http://schemas.microsoft.com/office/drawing/2014/main" id="{33F5E296-4F91-0C69-3433-7F735AA15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54" y="1547818"/>
            <a:ext cx="3036626" cy="3957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510A2-B07D-257A-AA1A-C3A448EDD2BD}"/>
              </a:ext>
            </a:extLst>
          </p:cNvPr>
          <p:cNvSpPr txBox="1"/>
          <p:nvPr/>
        </p:nvSpPr>
        <p:spPr>
          <a:xfrm>
            <a:off x="4313340" y="2303477"/>
            <a:ext cx="692790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ea typeface="Calibri"/>
                <a:cs typeface="Calibri"/>
              </a:rPr>
              <a:t>The vision and goals of the Children's Cabinet and Early Childhood Subcommittee</a:t>
            </a:r>
          </a:p>
          <a:p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ea typeface="Calibri"/>
                <a:cs typeface="Calibri"/>
              </a:rPr>
              <a:t>Key early childhood indicators in North Dakota</a:t>
            </a:r>
            <a:endParaRPr lang="en-US" sz="200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Core concepts and methods of the study</a:t>
            </a:r>
          </a:p>
        </p:txBody>
      </p:sp>
    </p:spTree>
    <p:extLst>
      <p:ext uri="{BB962C8B-B14F-4D97-AF65-F5344CB8AC3E}">
        <p14:creationId xmlns:p14="http://schemas.microsoft.com/office/powerpoint/2010/main" val="265763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AEA09-79DC-683D-4D5B-9B33C26DD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21CF41-4C77-55F8-AF95-0CA2EBFB5B71}"/>
              </a:ext>
            </a:extLst>
          </p:cNvPr>
          <p:cNvSpPr txBox="1"/>
          <p:nvPr/>
        </p:nvSpPr>
        <p:spPr>
          <a:xfrm>
            <a:off x="949872" y="569577"/>
            <a:ext cx="104013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300" dirty="0">
                <a:solidFill>
                  <a:schemeClr val="bg2">
                    <a:lumMod val="25000"/>
                  </a:schemeClr>
                </a:solidFill>
                <a:latin typeface="Baskerville"/>
                <a:ea typeface="Baskerville" panose="02020502070401020303" pitchFamily="18" charset="0"/>
                <a:cs typeface="Calibri Light"/>
              </a:rPr>
              <a:t>II. Unpacking School Readiness </a:t>
            </a:r>
            <a:endParaRPr lang="en-US" sz="2400" b="1" spc="300" dirty="0">
              <a:solidFill>
                <a:schemeClr val="bg2">
                  <a:lumMod val="25000"/>
                </a:schemeClr>
              </a:solidFill>
              <a:latin typeface="Baskerville"/>
              <a:ea typeface="Baskerville" panose="02020502070401020303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5AE2C-DD1B-A26C-F2FF-FAB7ADABAE1E}"/>
              </a:ext>
            </a:extLst>
          </p:cNvPr>
          <p:cNvSpPr txBox="1"/>
          <p:nvPr/>
        </p:nvSpPr>
        <p:spPr>
          <a:xfrm>
            <a:off x="4285376" y="1715209"/>
            <a:ext cx="692790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The importance of high-quality early care and education</a:t>
            </a: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Dimensions of school readiness</a:t>
            </a:r>
          </a:p>
          <a:p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Measurements of school readiness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Outcomes of school readiness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Workforce readiness and compensation</a:t>
            </a:r>
          </a:p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 descr="A group of children playing with toys&#10;&#10;AI-generated content may be incorrect.">
            <a:extLst>
              <a:ext uri="{FF2B5EF4-FFF2-40B4-BE49-F238E27FC236}">
                <a16:creationId xmlns:a16="http://schemas.microsoft.com/office/drawing/2014/main" id="{D0BC655E-B35B-995D-116E-9841DC3EF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308685"/>
            <a:ext cx="3225175" cy="21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80DB58-59B1-9A40-1D8F-02B6E13F8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74C110-FE1F-6313-8CDA-1D1E5C93C405}"/>
              </a:ext>
            </a:extLst>
          </p:cNvPr>
          <p:cNvSpPr txBox="1"/>
          <p:nvPr/>
        </p:nvSpPr>
        <p:spPr>
          <a:xfrm>
            <a:off x="949872" y="483313"/>
            <a:ext cx="104013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300" dirty="0">
                <a:solidFill>
                  <a:schemeClr val="bg2">
                    <a:lumMod val="25000"/>
                  </a:schemeClr>
                </a:solidFill>
                <a:latin typeface="Baskerville"/>
                <a:ea typeface="Baskerville" panose="02020502070401020303" pitchFamily="18" charset="0"/>
                <a:cs typeface="Calibri Light"/>
              </a:rPr>
              <a:t>III. Mapping School Readiness Across North Dakota's Mixed Delivery System</a:t>
            </a:r>
            <a:endParaRPr lang="en-US" sz="2400" b="1" spc="300" dirty="0">
              <a:solidFill>
                <a:schemeClr val="bg2">
                  <a:lumMod val="25000"/>
                </a:schemeClr>
              </a:solidFill>
              <a:latin typeface="Baskerville"/>
              <a:ea typeface="Baskerville" panose="02020502070401020303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2AC1FC-587F-F6A9-408C-8B459E3C283D}"/>
              </a:ext>
            </a:extLst>
          </p:cNvPr>
          <p:cNvSpPr txBox="1"/>
          <p:nvPr/>
        </p:nvSpPr>
        <p:spPr>
          <a:xfrm>
            <a:off x="4315554" y="1571862"/>
            <a:ext cx="692790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Perspectives on school readiness from child care, Early Head Start/Head Start and preschool stakeholders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North Dakota Early Learning Standards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Bright and Early – North Dakota's QRIS system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Quality frameworks and measures informing and capturing school readiness across types of setting. 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North Dakota's developing ECIDS system</a:t>
            </a:r>
          </a:p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baby sitting on the floor&#10;&#10;AI-generated content may be incorrect.">
            <a:extLst>
              <a:ext uri="{FF2B5EF4-FFF2-40B4-BE49-F238E27FC236}">
                <a16:creationId xmlns:a16="http://schemas.microsoft.com/office/drawing/2014/main" id="{0D204A65-6F56-3B11-E231-E1738779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53" r="-73" b="-110"/>
          <a:stretch>
            <a:fillRect/>
          </a:stretch>
        </p:blipFill>
        <p:spPr>
          <a:xfrm>
            <a:off x="944955" y="1818237"/>
            <a:ext cx="3035097" cy="35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5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CAFE3-D62F-305F-40D6-88677D1B9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3A7C44-963F-8FCB-EB82-FCD30EDDD2DF}"/>
              </a:ext>
            </a:extLst>
          </p:cNvPr>
          <p:cNvSpPr txBox="1"/>
          <p:nvPr/>
        </p:nvSpPr>
        <p:spPr>
          <a:xfrm>
            <a:off x="949872" y="569577"/>
            <a:ext cx="104013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300">
                <a:solidFill>
                  <a:schemeClr val="bg2">
                    <a:lumMod val="25000"/>
                  </a:schemeClr>
                </a:solidFill>
                <a:latin typeface="Baskerville"/>
                <a:ea typeface="Baskerville" panose="02020502070401020303" pitchFamily="18" charset="0"/>
                <a:cs typeface="Calibri Light"/>
              </a:rPr>
              <a:t>IV</a:t>
            </a:r>
            <a:r>
              <a:rPr lang="en-US" sz="2400" b="1" spc="300" dirty="0">
                <a:solidFill>
                  <a:schemeClr val="bg2">
                    <a:lumMod val="25000"/>
                  </a:schemeClr>
                </a:solidFill>
                <a:latin typeface="Baskerville"/>
                <a:ea typeface="Baskerville" panose="02020502070401020303" pitchFamily="18" charset="0"/>
                <a:cs typeface="Calibri Light"/>
              </a:rPr>
              <a:t>. National Models and Policy Considerations</a:t>
            </a:r>
            <a:endParaRPr lang="en-US" sz="2400" b="1" spc="300" dirty="0">
              <a:solidFill>
                <a:schemeClr val="bg2">
                  <a:lumMod val="25000"/>
                </a:schemeClr>
              </a:solidFill>
              <a:latin typeface="Baskerville"/>
              <a:ea typeface="Baskerville" panose="02020502070401020303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F9F31-1587-6AE6-21C7-68E7F79394A8}"/>
              </a:ext>
            </a:extLst>
          </p:cNvPr>
          <p:cNvSpPr txBox="1"/>
          <p:nvPr/>
        </p:nvSpPr>
        <p:spPr>
          <a:xfrm>
            <a:off x="4285376" y="2333862"/>
            <a:ext cx="6927908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State examples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Summary Framework</a:t>
            </a:r>
          </a:p>
          <a:p>
            <a:pPr marL="342900" indent="-342900">
              <a:buFont typeface="Arial"/>
              <a:buChar char="•"/>
            </a:pP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Policy Considerations</a:t>
            </a:r>
          </a:p>
          <a:p>
            <a:pPr marL="342900" indent="-342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 descr="A person holding a baby&#10;&#10;AI-generated content may be incorrect.">
            <a:extLst>
              <a:ext uri="{FF2B5EF4-FFF2-40B4-BE49-F238E27FC236}">
                <a16:creationId xmlns:a16="http://schemas.microsoft.com/office/drawing/2014/main" id="{5682F7E6-7B43-8405-CB5F-10ACCDB23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564" y="1539089"/>
            <a:ext cx="2519882" cy="377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36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1bb0d9-cf62-4038-a372-65139083a322">
      <Terms xmlns="http://schemas.microsoft.com/office/infopath/2007/PartnerControls"/>
    </lcf76f155ced4ddcb4097134ff3c332f>
    <TaxCatchAll xmlns="c8f0190c-f310-46bb-b02f-d7b0820ae0cc" xsi:nil="true"/>
    <Details xmlns="051bb0d9-cf62-4038-a372-65139083a322">2026-02-05T21:44:37+00:00</Details>
    <UpdatedinReqTracker xmlns="051bb0d9-cf62-4038-a372-65139083a322">false</UpdatedinReqTrack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960AC80747D4AAF302DB47BAF30F4" ma:contentTypeVersion="22" ma:contentTypeDescription="Create a new document." ma:contentTypeScope="" ma:versionID="99e6fc45bba29a9dc96fc8a7989fac76">
  <xsd:schema xmlns:xsd="http://www.w3.org/2001/XMLSchema" xmlns:xs="http://www.w3.org/2001/XMLSchema" xmlns:p="http://schemas.microsoft.com/office/2006/metadata/properties" xmlns:ns2="051bb0d9-cf62-4038-a372-65139083a322" xmlns:ns3="c8f0190c-f310-46bb-b02f-d7b0820ae0cc" targetNamespace="http://schemas.microsoft.com/office/2006/metadata/properties" ma:root="true" ma:fieldsID="5e763e1ebc0712cd9406a5b42ecc54a8" ns2:_="" ns3:_="">
    <xsd:import namespace="051bb0d9-cf62-4038-a372-65139083a322"/>
    <xsd:import namespace="c8f0190c-f310-46bb-b02f-d7b0820ae0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etails" minOccurs="0"/>
                <xsd:element ref="ns2:MediaServiceBillingMetadata" minOccurs="0"/>
                <xsd:element ref="ns2:UpdatedinReqTrack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bb0d9-cf62-4038-a372-65139083a3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764468-d76c-4247-aaec-70e746e92e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etails" ma:index="26" nillable="true" ma:displayName="Details" ma:default="[today]" ma:description="All designed close to final drafts related to the state ranking scale" ma:format="DateTime" ma:internalName="Details">
      <xsd:simpleType>
        <xsd:restriction base="dms:DateTim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UpdatedinReqTracker" ma:index="28" nillable="true" ma:displayName="Uploaded in Req Tracker" ma:default="0" ma:format="Dropdown" ma:internalName="UpdatedinReqTracker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0190c-f310-46bb-b02f-d7b0820ae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bec9b35-6237-4108-bb27-e5abce59b4eb}" ma:internalName="TaxCatchAll" ma:showField="CatchAllData" ma:web="c8f0190c-f310-46bb-b02f-d7b0820ae0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6A9B59-AF06-4A9E-86D4-9EE4031379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36A52A-6C1A-47B9-BFFE-8E5D4588D0EA}">
  <ds:schemaRefs>
    <ds:schemaRef ds:uri="http://purl.org/dc/terms/"/>
    <ds:schemaRef ds:uri="051bb0d9-cf62-4038-a372-65139083a322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c8f0190c-f310-46bb-b02f-d7b0820ae0c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E893DBA-418A-4349-82AB-17982690DA59}">
  <ds:schemaRefs>
    <ds:schemaRef ds:uri="051bb0d9-cf62-4038-a372-65139083a322"/>
    <ds:schemaRef ds:uri="c8f0190c-f310-46bb-b02f-d7b0820ae0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Widescreen</PresentationFormat>
  <Paragraphs>57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Arial,Sans-Serif</vt:lpstr>
      <vt:lpstr>Baskerville</vt:lpstr>
      <vt:lpstr>Calibri</vt:lpstr>
      <vt:lpstr>Calibri Light</vt:lpstr>
      <vt:lpstr>Courier New</vt:lpstr>
      <vt:lpstr>Lato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Jon-Taidje Joyner</dc:creator>
  <cp:lastModifiedBy>Christy, Mary A.</cp:lastModifiedBy>
  <cp:revision>160</cp:revision>
  <dcterms:created xsi:type="dcterms:W3CDTF">2020-10-06T20:47:46Z</dcterms:created>
  <dcterms:modified xsi:type="dcterms:W3CDTF">2026-02-09T16:52:57Z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0x010100FA7960AC80747D4AAF302DB47BAF30F4</vt:lpwstr>
  </property>
  <property fmtid="{D5CDD505-2E9C-101B-9397-08002B2CF9AE}" pid="3" name="MediaServiceImageTags">
    <vt:lpwstr/>
  </property>
</Properties>
</file>