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sldIdLst>
    <p:sldId id="256" r:id="rId2"/>
    <p:sldId id="284" r:id="rId3"/>
    <p:sldId id="287" r:id="rId4"/>
    <p:sldId id="266" r:id="rId5"/>
    <p:sldId id="258" r:id="rId6"/>
    <p:sldId id="274" r:id="rId7"/>
    <p:sldId id="259" r:id="rId8"/>
    <p:sldId id="275" r:id="rId9"/>
    <p:sldId id="265" r:id="rId10"/>
    <p:sldId id="288" r:id="rId11"/>
    <p:sldId id="273" r:id="rId12"/>
    <p:sldId id="276" r:id="rId13"/>
    <p:sldId id="277" r:id="rId14"/>
    <p:sldId id="264" r:id="rId15"/>
    <p:sldId id="267" r:id="rId16"/>
    <p:sldId id="283" r:id="rId17"/>
    <p:sldId id="286" r:id="rId18"/>
    <p:sldId id="281" r:id="rId19"/>
    <p:sldId id="280" r:id="rId20"/>
    <p:sldId id="285" r:id="rId21"/>
    <p:sldId id="28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Gender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DA1-441A-BB7E-A98D42D103B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DA1-441A-BB7E-A98D42D103B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14</c:v>
                </c:pt>
                <c:pt idx="1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DA1-441A-BB7E-A98D42D103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Race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1F3-412C-9713-B780A216744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1F3-412C-9713-B780A216744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1F3-412C-9713-B780A216744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1F3-412C-9713-B780A216744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1F3-412C-9713-B780A216744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White</c:v>
                </c:pt>
                <c:pt idx="1">
                  <c:v>American Indian</c:v>
                </c:pt>
                <c:pt idx="2">
                  <c:v>Black</c:v>
                </c:pt>
                <c:pt idx="3">
                  <c:v>Unknown</c:v>
                </c:pt>
                <c:pt idx="4">
                  <c:v>Multiracial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12</c:v>
                </c:pt>
                <c:pt idx="1">
                  <c:v>8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1F3-412C-9713-B780A216744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Disposition</a:t>
            </a:r>
            <a:r>
              <a:rPr lang="en-US" dirty="0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Disposition 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DD6-46C3-BEE0-121BBF01514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DD6-46C3-BEE0-121BBF01514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DD6-46C3-BEE0-121BBF01514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DD6-46C3-BEE0-121BBF015148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DD6-46C3-BEE0-121BBF015148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DD6-46C3-BEE0-121BBF01514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Probation</c:v>
                </c:pt>
                <c:pt idx="1">
                  <c:v>Pending</c:v>
                </c:pt>
                <c:pt idx="2">
                  <c:v>Dismissed with treatment montiored by Juvenile Court</c:v>
                </c:pt>
                <c:pt idx="3">
                  <c:v>Dismissed  </c:v>
                </c:pt>
                <c:pt idx="4">
                  <c:v>Custody to DJS</c:v>
                </c:pt>
                <c:pt idx="5">
                  <c:v>TPR - continued Custody with HSZ</c:v>
                </c:pt>
                <c:pt idx="6">
                  <c:v>Custody to HSZ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9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DD6-46C3-BEE0-121BBF0151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07114432"/>
        <c:axId val="265041984"/>
      </c:barChart>
      <c:catAx>
        <c:axId val="207114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5041984"/>
        <c:crosses val="autoZero"/>
        <c:auto val="1"/>
        <c:lblAlgn val="ctr"/>
        <c:lblOffset val="100"/>
        <c:noMultiLvlLbl val="0"/>
      </c:catAx>
      <c:valAx>
        <c:axId val="265041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114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Outcome of Evaluation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Race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98A-499F-BDF3-8EFD82B0A5E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98A-499F-BDF3-8EFD82B0A5E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98A-499F-BDF3-8EFD82B0A5E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98A-499F-BDF3-8EFD82B0A5E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Fit to Procced</c:v>
                </c:pt>
                <c:pt idx="1">
                  <c:v>Not Fit to Proceed</c:v>
                </c:pt>
                <c:pt idx="2">
                  <c:v>Pending</c:v>
                </c:pt>
                <c:pt idx="3">
                  <c:v>Evaluation not completed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</c:v>
                </c:pt>
                <c:pt idx="1">
                  <c:v>10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98A-499F-BDF3-8EFD82B0A5E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6074074074074075"/>
          <c:y val="0.182539682539682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Offenses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DBGR - Minot</c:v>
                </c:pt>
                <c:pt idx="1">
                  <c:v>Luther Hall</c:v>
                </c:pt>
                <c:pt idx="2">
                  <c:v>DBGR - Fargo</c:v>
                </c:pt>
                <c:pt idx="3">
                  <c:v>RMAC</c:v>
                </c:pt>
                <c:pt idx="4">
                  <c:v>Prairire St Johns</c:v>
                </c:pt>
                <c:pt idx="5">
                  <c:v>DBGR - Bismarck</c:v>
                </c:pt>
                <c:pt idx="6">
                  <c:v>HOTR</c:v>
                </c:pt>
                <c:pt idx="7">
                  <c:v>Medical Facilities</c:v>
                </c:pt>
                <c:pt idx="8">
                  <c:v>Detention Facilities</c:v>
                </c:pt>
                <c:pt idx="9">
                  <c:v>Eckert</c:v>
                </c:pt>
                <c:pt idx="10">
                  <c:v>YCC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208</c:v>
                </c:pt>
                <c:pt idx="1">
                  <c:v>67</c:v>
                </c:pt>
                <c:pt idx="2">
                  <c:v>65</c:v>
                </c:pt>
                <c:pt idx="3">
                  <c:v>51</c:v>
                </c:pt>
                <c:pt idx="4">
                  <c:v>20</c:v>
                </c:pt>
                <c:pt idx="5">
                  <c:v>15</c:v>
                </c:pt>
                <c:pt idx="6">
                  <c:v>13</c:v>
                </c:pt>
                <c:pt idx="7">
                  <c:v>4</c:v>
                </c:pt>
                <c:pt idx="8">
                  <c:v>3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36-40C5-8127-3A3E347CBDA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68409423"/>
        <c:axId val="232025583"/>
      </c:barChart>
      <c:catAx>
        <c:axId val="3684094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2025583"/>
        <c:crosses val="autoZero"/>
        <c:auto val="1"/>
        <c:lblAlgn val="ctr"/>
        <c:lblOffset val="100"/>
        <c:noMultiLvlLbl val="0"/>
      </c:catAx>
      <c:valAx>
        <c:axId val="2320255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84094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Type of Offenses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Simple Assault</c:v>
                </c:pt>
                <c:pt idx="1">
                  <c:v>Criminal Mischief</c:v>
                </c:pt>
                <c:pt idx="2">
                  <c:v>Disorderly Conduct</c:v>
                </c:pt>
                <c:pt idx="3">
                  <c:v>Other Assault</c:v>
                </c:pt>
                <c:pt idx="4">
                  <c:v>Menacing/Terrorizing</c:v>
                </c:pt>
                <c:pt idx="5">
                  <c:v>Contact with bodily fluids</c:v>
                </c:pt>
                <c:pt idx="6">
                  <c:v>Preventing arrest/fleeing</c:v>
                </c:pt>
                <c:pt idx="7">
                  <c:v>Engaging in Riot</c:v>
                </c:pt>
                <c:pt idx="8">
                  <c:v>GSI/Fornication/Surreptitious Intrusion</c:v>
                </c:pt>
                <c:pt idx="9">
                  <c:v>Burgulary/Theft</c:v>
                </c:pt>
                <c:pt idx="10">
                  <c:v>Drugs/Alcohol</c:v>
                </c:pt>
                <c:pt idx="11">
                  <c:v>Criminal Tresspass</c:v>
                </c:pt>
                <c:pt idx="12">
                  <c:v>Tampering with fire alarm/interferring with emergency call</c:v>
                </c:pt>
                <c:pt idx="13">
                  <c:v>Physical obstruction of government property</c:v>
                </c:pt>
                <c:pt idx="14">
                  <c:v>Escape</c:v>
                </c:pt>
                <c:pt idx="15">
                  <c:v>Reckless dangerment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202</c:v>
                </c:pt>
                <c:pt idx="1">
                  <c:v>76</c:v>
                </c:pt>
                <c:pt idx="2">
                  <c:v>44</c:v>
                </c:pt>
                <c:pt idx="3">
                  <c:v>35</c:v>
                </c:pt>
                <c:pt idx="4">
                  <c:v>23</c:v>
                </c:pt>
                <c:pt idx="5">
                  <c:v>14</c:v>
                </c:pt>
                <c:pt idx="6">
                  <c:v>12</c:v>
                </c:pt>
                <c:pt idx="7">
                  <c:v>9</c:v>
                </c:pt>
                <c:pt idx="8">
                  <c:v>9</c:v>
                </c:pt>
                <c:pt idx="9">
                  <c:v>6</c:v>
                </c:pt>
                <c:pt idx="10">
                  <c:v>6</c:v>
                </c:pt>
                <c:pt idx="11">
                  <c:v>4</c:v>
                </c:pt>
                <c:pt idx="12">
                  <c:v>3</c:v>
                </c:pt>
                <c:pt idx="13">
                  <c:v>2</c:v>
                </c:pt>
                <c:pt idx="14">
                  <c:v>2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AC-47F0-AEF6-4DA2F2D1E86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97470367"/>
        <c:axId val="600072607"/>
      </c:barChart>
      <c:catAx>
        <c:axId val="6974703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0072607"/>
        <c:crosses val="autoZero"/>
        <c:auto val="1"/>
        <c:lblAlgn val="ctr"/>
        <c:lblOffset val="100"/>
        <c:noMultiLvlLbl val="0"/>
      </c:catAx>
      <c:valAx>
        <c:axId val="6000726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74703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Current</a:t>
            </a:r>
            <a:r>
              <a:rPr lang="en-US" b="1" baseline="0"/>
              <a:t> Age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Age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52-4FC4-8B5C-C0970A1BA54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Age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52-4FC4-8B5C-C0970A1BA54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Age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52-4FC4-8B5C-C0970A1BA54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Age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752-4FC4-8B5C-C0970A1BA54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14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Age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752-4FC4-8B5C-C0970A1BA54E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15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Age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752-4FC4-8B5C-C0970A1BA54E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16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Age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752-4FC4-8B5C-C0970A1BA54E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17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Age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752-4FC4-8B5C-C0970A1BA54E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18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Age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752-4FC4-8B5C-C0970A1BA54E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19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Age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752-4FC4-8B5C-C0970A1BA54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7879247"/>
        <c:axId val="780620319"/>
      </c:barChart>
      <c:catAx>
        <c:axId val="4678792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0620319"/>
        <c:crosses val="autoZero"/>
        <c:auto val="1"/>
        <c:lblAlgn val="ctr"/>
        <c:lblOffset val="100"/>
        <c:noMultiLvlLbl val="0"/>
      </c:catAx>
      <c:valAx>
        <c:axId val="7806203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8792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Race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DBA-4CC9-A60D-DF305C3F8A1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DBA-4CC9-A60D-DF305C3F8A1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DBA-4CC9-A60D-DF305C3F8A1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DBA-4CC9-A60D-DF305C3F8A1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DBA-4CC9-A60D-DF305C3F8A1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American Indian</c:v>
                </c:pt>
                <c:pt idx="1">
                  <c:v>Black</c:v>
                </c:pt>
                <c:pt idx="2">
                  <c:v>Hispanic </c:v>
                </c:pt>
                <c:pt idx="3">
                  <c:v>White</c:v>
                </c:pt>
                <c:pt idx="4">
                  <c:v>Unknown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12</c:v>
                </c:pt>
                <c:pt idx="1">
                  <c:v>3</c:v>
                </c:pt>
                <c:pt idx="2">
                  <c:v>1</c:v>
                </c:pt>
                <c:pt idx="3">
                  <c:v>10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DBA-4CC9-A60D-DF305C3F8A1E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Youth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2025</c:v>
                </c:pt>
                <c:pt idx="1">
                  <c:v>2024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5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31-48F4-B1D7-AD462DD28BB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84125375"/>
        <c:axId val="520115167"/>
      </c:barChart>
      <c:catAx>
        <c:axId val="3841253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0115167"/>
        <c:crosses val="autoZero"/>
        <c:auto val="1"/>
        <c:lblAlgn val="ctr"/>
        <c:lblOffset val="100"/>
        <c:noMultiLvlLbl val="0"/>
      </c:catAx>
      <c:valAx>
        <c:axId val="5201151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41253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Gender of the Youth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BB9-425B-B64E-5BDC1460CF0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BB9-425B-B64E-5BDC1460CF0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BB9-425B-B64E-5BDC1460CF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Current</a:t>
            </a:r>
            <a:r>
              <a:rPr lang="en-US" b="1" baseline="0"/>
              <a:t> Age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Age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6F-4B8F-A224-7DEE0E3570E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Age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6F-4B8F-A224-7DEE0E3570E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Age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6F-4B8F-A224-7DEE0E3570E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Age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6F-4B8F-A224-7DEE0E3570E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14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Age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76F-4B8F-A224-7DEE0E3570EB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15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Age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76F-4B8F-A224-7DEE0E3570EB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16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Age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76F-4B8F-A224-7DEE0E3570EB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17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Age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76F-4B8F-A224-7DEE0E3570EB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18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Age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76F-4B8F-A224-7DEE0E3570E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7879247"/>
        <c:axId val="780620319"/>
      </c:barChart>
      <c:catAx>
        <c:axId val="4678792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0620319"/>
        <c:crosses val="autoZero"/>
        <c:auto val="1"/>
        <c:lblAlgn val="ctr"/>
        <c:lblOffset val="100"/>
        <c:noMultiLvlLbl val="0"/>
      </c:catAx>
      <c:valAx>
        <c:axId val="7806203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8792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Race and Ethnicity</a:t>
            </a:r>
            <a:r>
              <a:rPr lang="en-US" b="1" baseline="0"/>
              <a:t> of Youth</a:t>
            </a:r>
          </a:p>
          <a:p>
            <a:pPr>
              <a:defRPr b="1"/>
            </a:pPr>
            <a:endParaRPr lang="en-US" b="1"/>
          </a:p>
        </c:rich>
      </c:tx>
      <c:layout>
        <c:manualLayout>
          <c:xMode val="edge"/>
          <c:yMode val="edge"/>
          <c:x val="0.30955435258092734"/>
          <c:y val="7.14285714285714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02-4663-9105-F7604D94637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American Indian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02-4663-9105-F7604D94637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02-4663-9105-F7604D94637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34002703"/>
        <c:axId val="1931231855"/>
      </c:barChart>
      <c:catAx>
        <c:axId val="19340027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1231855"/>
        <c:crosses val="autoZero"/>
        <c:auto val="1"/>
        <c:lblAlgn val="ctr"/>
        <c:lblOffset val="100"/>
        <c:noMultiLvlLbl val="0"/>
      </c:catAx>
      <c:valAx>
        <c:axId val="19312318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40027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Gender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E47-443C-92AA-6608FF73D62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E47-443C-92AA-6608FF73D62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17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E47-443C-92AA-6608FF73D6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Current</a:t>
            </a:r>
            <a:r>
              <a:rPr lang="en-US" b="1" baseline="0"/>
              <a:t> Age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Age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8F-40E9-85AB-CBBEADFAAAF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Age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8F-40E9-85AB-CBBEADFAAAF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Age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8F-40E9-85AB-CBBEADFAAAF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Age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38F-40E9-85AB-CBBEADFAAAF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14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Age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38F-40E9-85AB-CBBEADFAAAF2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15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Age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38F-40E9-85AB-CBBEADFAAAF2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16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Age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38F-40E9-85AB-CBBEADFAAAF2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17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Age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38F-40E9-85AB-CBBEADFAAAF2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18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Age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38F-40E9-85AB-CBBEADFAAAF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7879247"/>
        <c:axId val="780620319"/>
      </c:barChart>
      <c:catAx>
        <c:axId val="4678792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0620319"/>
        <c:crosses val="autoZero"/>
        <c:auto val="1"/>
        <c:lblAlgn val="ctr"/>
        <c:lblOffset val="100"/>
        <c:noMultiLvlLbl val="0"/>
      </c:catAx>
      <c:valAx>
        <c:axId val="7806203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8792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DEAEF-94E1-4E18-8AA2-F3995A6E32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272BEE-D27C-4B71-9773-DE26F22EA6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E50DE-AADD-4FB2-A466-722F16C8D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505E-1D84-4BB3-8FF9-768537812E96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1ABBF7-429D-4BE2-BE8A-934F3120C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1A8E9-570B-49AA-BDB8-5761914CB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F6D94-3870-40EF-9AF8-3739B5B3C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05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274E3-04B6-49AD-BDC9-A26856E48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E5C08E-7833-4659-A038-A91E0C5349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BA34A9-BE8F-4C68-B44D-249F89442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505E-1D84-4BB3-8FF9-768537812E96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2E-AD8B-4803-82D4-CD0B41158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0180B-2CA5-4FFC-BAE3-7ECF07E4D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F6D94-3870-40EF-9AF8-3739B5B3C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661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170D27-6C99-4CE0-BDE3-3F032C7066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EAF66B-1E3D-4F28-B9E8-9392BB704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B9B45-ABB7-42A2-8AE0-0BB330D44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505E-1D84-4BB3-8FF9-768537812E96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060D1-DD19-4C20-A7F0-FE37A0C05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75698B-01BB-40C5-B60D-1BF9FFE6B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F6D94-3870-40EF-9AF8-3739B5B3C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837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E9CB7-838E-481B-9C8E-B4E801D72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E22BF-5094-4582-97C6-33BA535E1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C6E4A-8A07-457D-B353-02517BFE3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505E-1D84-4BB3-8FF9-768537812E96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5B4F0-4AA8-4AD5-9970-99AF766CB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BEA6B-EE9D-45C4-B5E4-E8CC3DD0F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F6D94-3870-40EF-9AF8-3739B5B3C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736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DEBAD-2235-4E7F-B8A0-F5BC8A634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D477B8-32E9-4C11-B635-848F1FA42F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8CF77-C3DA-4B1B-AF8E-9D6968128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505E-1D84-4BB3-8FF9-768537812E96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8CB90-5692-4D44-99EE-99FFDADB6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ADACD0-8ED1-46F4-AABE-D02148548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F6D94-3870-40EF-9AF8-3739B5B3C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40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9AA81-208F-4019-B818-6FA01119C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CC948-AE17-4557-8F2D-3FC097B6F5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EB9217-7EA4-4632-AEF0-47C60E3D25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BE0A0D-D758-4B7D-B17B-7194A317E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505E-1D84-4BB3-8FF9-768537812E96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73D0F2-CBFF-470F-8DAD-58DDAFAF9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33B5C7-FC7C-4D32-A46E-F4AC2D3D6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F6D94-3870-40EF-9AF8-3739B5B3C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864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34F6E-08A4-41B0-BFFE-636BC8BA6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F0B1A4-6B4C-440D-B355-662D587D68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EFF5CA-94BE-4921-87FF-F958F0E8B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7F3D9E-1E18-406C-BD06-84BC8D1417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9A2AE9-8844-405A-B1BC-95138EDF68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22B199-C831-4C83-96DC-16C5BFECA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505E-1D84-4BB3-8FF9-768537812E96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276C46-352C-43AA-AB30-7B9F60C9E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E67237-7E8E-4EBE-8286-D32A73EA1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F6D94-3870-40EF-9AF8-3739B5B3C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55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F2864-9EBD-4BBD-81BC-8D5008BAC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E62905-6B3F-4219-9F99-0F231D700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505E-1D84-4BB3-8FF9-768537812E96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33B32-3285-418F-B3E3-75C924AAE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F08EC3-D15A-4829-8DE2-AB30DAEDD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F6D94-3870-40EF-9AF8-3739B5B3C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228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7FBFC0-509F-4C4D-A887-44BBFF539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505E-1D84-4BB3-8FF9-768537812E96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E78BEB-7B36-4BF3-A709-BD43D2184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1EEEAF-FCFB-4BF4-B872-35ACB26E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F6D94-3870-40EF-9AF8-3739B5B3C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538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A3946-8184-4AF3-BCAB-701AB4422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81752-9A1C-40E7-8B33-2C9DBD136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7A5D5D-3A0C-41A5-AAB4-457CE6BF39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70850F-F9CC-4324-B4D4-57694949E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505E-1D84-4BB3-8FF9-768537812E96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EB6BB-283E-4375-9F28-13746C8D5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C80533-498C-4174-9A92-537A4B08A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F6D94-3870-40EF-9AF8-3739B5B3C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796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61564-7473-4ED8-80F6-8556A81A2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02B02E-21D4-4744-8827-71FFF9BB89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4CAA73-09C3-40A9-B9CE-F65C995383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EAFAFC-48BD-4013-B4D1-8C7CED1F3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505E-1D84-4BB3-8FF9-768537812E96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909D4C-A8F9-4527-8FF6-AB8B30B13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899025-B601-468B-8873-FC6174762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F6D94-3870-40EF-9AF8-3739B5B3C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480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588BB1-FE89-4F38-A94A-CCAE18377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21F085-FF67-4F6E-B96E-072B99637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6FCB9-0DE3-4429-B567-A009B0402D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9505E-1D84-4BB3-8FF9-768537812E96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74EAF-2C52-49B8-8A5F-A0EF22E396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50006-ABC6-45EE-9A28-11C4A3D0B6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F6D94-3870-40EF-9AF8-3739B5B3C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338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0C90F-8646-44DE-915C-CF3DF4D74E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533" y="287866"/>
            <a:ext cx="11260667" cy="7162801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Juvenile Court</a:t>
            </a:r>
            <a:br>
              <a:rPr lang="en-US" dirty="0"/>
            </a:br>
            <a:r>
              <a:rPr lang="en-US" dirty="0"/>
              <a:t>North Dakota Supreme Court</a:t>
            </a:r>
            <a:br>
              <a:rPr lang="en-US" dirty="0"/>
            </a:br>
            <a:r>
              <a:rPr lang="en-US" dirty="0"/>
              <a:t>Judicial Branch</a:t>
            </a:r>
            <a:br>
              <a:rPr lang="en-US" dirty="0"/>
            </a:br>
            <a:br>
              <a:rPr lang="en-US" dirty="0"/>
            </a:br>
            <a:r>
              <a:rPr lang="en-US" dirty="0"/>
              <a:t>Nicole Leitner</a:t>
            </a:r>
            <a:br>
              <a:rPr lang="en-US" dirty="0"/>
            </a:br>
            <a:r>
              <a:rPr lang="en-US" dirty="0"/>
              <a:t>Director of Juvenile Court Services</a:t>
            </a:r>
            <a:br>
              <a:rPr lang="en-US" dirty="0"/>
            </a:br>
            <a:r>
              <a:rPr lang="en-US" dirty="0"/>
              <a:t>Unit 2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252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50092-E3AD-49AB-98A0-1A8CAFA90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/>
          <a:lstStyle/>
          <a:p>
            <a:pPr algn="ctr"/>
            <a:r>
              <a:rPr lang="en-US" b="1" dirty="0"/>
              <a:t>Abandoned Youth Demographics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27E6404-E776-42FF-AEF2-1BE7F41FDF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812351"/>
              </p:ext>
            </p:extLst>
          </p:nvPr>
        </p:nvGraphicFramePr>
        <p:xfrm>
          <a:off x="838200" y="1825626"/>
          <a:ext cx="3572933" cy="3034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4B3AC3E-52D1-44C7-86BA-D3681F603A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02382113"/>
              </p:ext>
            </p:extLst>
          </p:nvPr>
        </p:nvGraphicFramePr>
        <p:xfrm>
          <a:off x="6256868" y="1825626"/>
          <a:ext cx="5308599" cy="2390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159B08DF-EE2B-4F15-A1AB-A4A9120AE5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8315974"/>
              </p:ext>
            </p:extLst>
          </p:nvPr>
        </p:nvGraphicFramePr>
        <p:xfrm>
          <a:off x="4267200" y="4157133"/>
          <a:ext cx="3513669" cy="2335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43535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A2C54-721F-4E40-BBCC-4FAEBC2462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2667"/>
            <a:ext cx="9144000" cy="905933"/>
          </a:xfrm>
        </p:spPr>
        <p:txBody>
          <a:bodyPr>
            <a:normAutofit fontScale="90000"/>
          </a:bodyPr>
          <a:lstStyle/>
          <a:p>
            <a:br>
              <a:rPr lang="en-US" sz="3200" dirty="0"/>
            </a:br>
            <a:br>
              <a:rPr lang="en-US" sz="3200" dirty="0"/>
            </a:br>
            <a:r>
              <a:rPr lang="en-US" sz="4400" b="1" dirty="0"/>
              <a:t>Lack of Competency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B82E97F-694E-4E61-BDED-D0D41DFD8C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61067"/>
            <a:ext cx="9144000" cy="3496733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dirty="0"/>
              <a:t>Rule 11.1:  A child is incompetent and may not be permitted to admit to a delinquent offense, be tried, or receive a disposition for any offense when the child lacks sufficient ability to:</a:t>
            </a:r>
          </a:p>
          <a:p>
            <a:pPr marL="457200" indent="-457200" algn="l">
              <a:buAutoNum type="alphaUcParenBoth"/>
            </a:pPr>
            <a:r>
              <a:rPr lang="en-US" dirty="0"/>
              <a:t>appreciate the allegations against the child;</a:t>
            </a:r>
          </a:p>
          <a:p>
            <a:pPr marL="457200" indent="-457200" algn="l">
              <a:buAutoNum type="alphaUcParenBoth"/>
            </a:pPr>
            <a:r>
              <a:rPr lang="en-US" dirty="0"/>
              <a:t>Appreciate the range and nature of possible dispositions that may be imposed in the proceedings against the child;</a:t>
            </a:r>
          </a:p>
          <a:p>
            <a:pPr marL="457200" indent="-457200" algn="l">
              <a:buAutoNum type="alphaUcParenBoth"/>
            </a:pPr>
            <a:r>
              <a:rPr lang="en-US" dirty="0"/>
              <a:t>Understand the nature of the juvenile court process;</a:t>
            </a:r>
          </a:p>
          <a:p>
            <a:pPr marL="457200" indent="-457200" algn="l">
              <a:buAutoNum type="alphaUcParenBoth"/>
            </a:pPr>
            <a:r>
              <a:rPr lang="en-US" dirty="0"/>
              <a:t>Disclose to counsel facts pertinent to the proceedings at issue;</a:t>
            </a:r>
          </a:p>
          <a:p>
            <a:pPr marL="457200" indent="-457200" algn="l">
              <a:buAutoNum type="alphaUcParenBoth"/>
            </a:pPr>
            <a:r>
              <a:rPr lang="en-US" dirty="0"/>
              <a:t>Display appropriate courtroom behavior; or</a:t>
            </a:r>
          </a:p>
          <a:p>
            <a:pPr marL="457200" indent="-457200" algn="l">
              <a:buAutoNum type="alphaUcParenBoth"/>
            </a:pPr>
            <a:r>
              <a:rPr lang="en-US" dirty="0"/>
              <a:t>Testify relevantly.</a:t>
            </a:r>
          </a:p>
          <a:p>
            <a:pPr marL="457200" indent="-457200" algn="l">
              <a:buAutoNum type="alphaUcParenBoth"/>
            </a:pPr>
            <a:endParaRPr lang="en-US" dirty="0"/>
          </a:p>
          <a:p>
            <a:pPr algn="l"/>
            <a:r>
              <a:rPr lang="en-US" dirty="0"/>
              <a:t>Chapter 27-20.5 effective after January 1, 2027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84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761A7-9B37-4BC4-B964-8733D5C31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490133"/>
            <a:ext cx="10515600" cy="4614333"/>
          </a:xfrm>
        </p:spPr>
        <p:txBody>
          <a:bodyPr>
            <a:normAutofit/>
          </a:bodyPr>
          <a:lstStyle/>
          <a:p>
            <a:pPr algn="ctr"/>
            <a:br>
              <a:rPr lang="en-US" sz="2000" b="1" dirty="0"/>
            </a:br>
            <a:br>
              <a:rPr lang="en-US" sz="2000" b="1" dirty="0"/>
            </a:br>
            <a:r>
              <a:rPr lang="en-US" sz="2800" b="1" dirty="0"/>
              <a:t>Number of Competency – Fitness to Proceed Evaluations</a:t>
            </a:r>
            <a:br>
              <a:rPr lang="en-US" sz="2800" dirty="0"/>
            </a:br>
            <a:r>
              <a:rPr lang="en-US" sz="2800" b="1" dirty="0"/>
              <a:t>First 6 months of 2025: 10</a:t>
            </a:r>
            <a:br>
              <a:rPr lang="en-US" sz="2800" dirty="0"/>
            </a:br>
            <a:r>
              <a:rPr lang="en-US" sz="2800" b="1" dirty="0"/>
              <a:t>Total for 2024:16</a:t>
            </a:r>
            <a:br>
              <a:rPr lang="en-US" sz="2800" dirty="0"/>
            </a:br>
            <a:r>
              <a:rPr lang="en-US" sz="2800" b="1" dirty="0"/>
              <a:t>Note: The Total unique youth is 25; one youth was in both years</a:t>
            </a:r>
            <a:br>
              <a:rPr lang="en-US" sz="2800" dirty="0"/>
            </a:br>
            <a:endParaRPr lang="en-US" sz="2800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B8C9B0C9-C6DD-41C7-923D-31A78377EB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3811695"/>
              </p:ext>
            </p:extLst>
          </p:nvPr>
        </p:nvGraphicFramePr>
        <p:xfrm>
          <a:off x="773642" y="2103967"/>
          <a:ext cx="4311650" cy="2345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CFA6E2A-78D1-46BC-87BA-79EC5CB419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87292261"/>
              </p:ext>
            </p:extLst>
          </p:nvPr>
        </p:nvGraphicFramePr>
        <p:xfrm>
          <a:off x="6841067" y="1913468"/>
          <a:ext cx="4216400" cy="2726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DD87501-DC51-4DA2-B410-982FD62DF8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780946"/>
              </p:ext>
            </p:extLst>
          </p:nvPr>
        </p:nvGraphicFramePr>
        <p:xfrm>
          <a:off x="2929467" y="4004732"/>
          <a:ext cx="4614334" cy="2726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46720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50312A9-ED11-46B7-BD0D-8297625490D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12992558"/>
              </p:ext>
            </p:extLst>
          </p:nvPr>
        </p:nvGraphicFramePr>
        <p:xfrm>
          <a:off x="838200" y="681037"/>
          <a:ext cx="5181600" cy="5495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E46994A-4EE6-4A0F-8155-6C6390BB03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3240795"/>
              </p:ext>
            </p:extLst>
          </p:nvPr>
        </p:nvGraphicFramePr>
        <p:xfrm>
          <a:off x="5300133" y="584201"/>
          <a:ext cx="5918201" cy="4588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FC2921E-C37D-41B6-A910-64BA68543E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2179105"/>
              </p:ext>
            </p:extLst>
          </p:nvPr>
        </p:nvGraphicFramePr>
        <p:xfrm>
          <a:off x="609600" y="681037"/>
          <a:ext cx="4538133" cy="4695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81BD3602-44B0-4C15-A241-71CD098C678B}"/>
              </a:ext>
            </a:extLst>
          </p:cNvPr>
          <p:cNvSpPr/>
          <p:nvPr/>
        </p:nvSpPr>
        <p:spPr>
          <a:xfrm>
            <a:off x="2717800" y="5609000"/>
            <a:ext cx="6096000" cy="5431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Note: Fitness was restored in one case.  A youth in both years was found not fit to proceed in 2024; then fit to proceed in 2025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005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>
            <a:extLst>
              <a:ext uri="{FF2B5EF4-FFF2-40B4-BE49-F238E27FC236}">
                <a16:creationId xmlns:a16="http://schemas.microsoft.com/office/drawing/2014/main" id="{B969ABAA-4C3D-4479-852F-19359579E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9400"/>
            <a:ext cx="10515600" cy="60028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2024 - Offenses at Treatment Facilities</a:t>
            </a:r>
          </a:p>
          <a:p>
            <a:r>
              <a:rPr lang="en-US" sz="2400" dirty="0"/>
              <a:t>5577 total offenses referred to juvenile court – 448 were from treatment facilities or 8% </a:t>
            </a:r>
          </a:p>
          <a:p>
            <a:r>
              <a:rPr lang="en-US" sz="2400" dirty="0"/>
              <a:t>106 youth had offenses in 2024.  This is an average of 4.2 charges per youth.  75% of the youth charged had 1 to 5 charges, 17% had 5 to 10 charges, and 8% had 10 or more charges in 2024 (these charges all occurred at facilities).</a:t>
            </a:r>
          </a:p>
          <a:p>
            <a:r>
              <a:rPr lang="en-US" sz="2400" dirty="0"/>
              <a:t>40% of these youth were identified as dual status.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5EEF124-C904-4997-89EC-2BA2A648D1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3019282"/>
              </p:ext>
            </p:extLst>
          </p:nvPr>
        </p:nvGraphicFramePr>
        <p:xfrm>
          <a:off x="643466" y="3280833"/>
          <a:ext cx="5232401" cy="2853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0218A99-BBEE-4755-99DA-7A722D92D8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3859187"/>
              </p:ext>
            </p:extLst>
          </p:nvPr>
        </p:nvGraphicFramePr>
        <p:xfrm>
          <a:off x="5943600" y="3280834"/>
          <a:ext cx="5724525" cy="3297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2025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8362F-D821-496A-8CB7-641DD1CD6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034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Juvenile Court Strengths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018BC-6B91-493D-9021-ED05AA7B2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5468"/>
            <a:ext cx="10515600" cy="477149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Best interest of the child and community focused</a:t>
            </a:r>
          </a:p>
          <a:p>
            <a:r>
              <a:rPr lang="en-US" dirty="0"/>
              <a:t>Screening assessments to determine risks and needs. (YASI)</a:t>
            </a:r>
          </a:p>
          <a:p>
            <a:r>
              <a:rPr lang="en-US" dirty="0"/>
              <a:t>Identification of mental health needs (Trauma screening and MAYSI)</a:t>
            </a:r>
          </a:p>
          <a:p>
            <a:r>
              <a:rPr lang="en-US" dirty="0"/>
              <a:t>Connecting low risk youth to services outside the Juvenile Court</a:t>
            </a:r>
          </a:p>
          <a:p>
            <a:r>
              <a:rPr lang="en-US" dirty="0"/>
              <a:t>Assisting all families with connecting to services (prevention)</a:t>
            </a:r>
          </a:p>
          <a:p>
            <a:r>
              <a:rPr lang="en-US" dirty="0"/>
              <a:t>Growth-Focused Case Management</a:t>
            </a:r>
          </a:p>
          <a:p>
            <a:r>
              <a:rPr lang="en-US" dirty="0"/>
              <a:t>In-house cognitive restructuring programming</a:t>
            </a:r>
          </a:p>
          <a:p>
            <a:r>
              <a:rPr lang="en-US" dirty="0"/>
              <a:t>Best practices: intake matrix, policies and procedures</a:t>
            </a:r>
          </a:p>
          <a:p>
            <a:r>
              <a:rPr lang="en-US" dirty="0"/>
              <a:t>Detention screening tool</a:t>
            </a:r>
          </a:p>
          <a:p>
            <a:r>
              <a:rPr lang="en-US" dirty="0"/>
              <a:t>Evidence based training (on-going)</a:t>
            </a:r>
          </a:p>
        </p:txBody>
      </p:sp>
    </p:spTree>
    <p:extLst>
      <p:ext uri="{BB962C8B-B14F-4D97-AF65-F5344CB8AC3E}">
        <p14:creationId xmlns:p14="http://schemas.microsoft.com/office/powerpoint/2010/main" val="4005893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7786C-E3B1-400C-A579-BBB5B52A8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/>
              <a:t>Juvenile Court Services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984D4-55C6-4DEE-99C6-071F8B6E0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8333" y="1354667"/>
            <a:ext cx="10515600" cy="48307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Diversion – Statewide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dirty="0"/>
              <a:t>Restorative Justice – includes victim empathy seminar and restorative conferencing</a:t>
            </a:r>
          </a:p>
          <a:p>
            <a:pPr marL="0" indent="0">
              <a:buNone/>
            </a:pPr>
            <a:r>
              <a:rPr lang="en-US" dirty="0"/>
              <a:t>	Letter to parents</a:t>
            </a:r>
          </a:p>
          <a:p>
            <a:pPr marL="0" indent="0">
              <a:buNone/>
            </a:pPr>
            <a:r>
              <a:rPr lang="en-US" b="1" dirty="0"/>
              <a:t>Diversion – Local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dirty="0"/>
              <a:t>Youth Works – Bismarck, Grand Forks</a:t>
            </a:r>
          </a:p>
          <a:p>
            <a:pPr marL="0" indent="0">
              <a:buNone/>
            </a:pPr>
            <a:r>
              <a:rPr lang="en-US" dirty="0"/>
              <a:t>	Police Youth Bureau - Bismarck</a:t>
            </a:r>
          </a:p>
          <a:p>
            <a:pPr marL="0" indent="0">
              <a:buNone/>
            </a:pPr>
            <a:r>
              <a:rPr lang="en-US" dirty="0"/>
              <a:t>	Sunrise Youth Services – Dickinson</a:t>
            </a:r>
          </a:p>
          <a:p>
            <a:pPr marL="0" indent="0">
              <a:buNone/>
            </a:pPr>
            <a:r>
              <a:rPr lang="en-US" dirty="0"/>
              <a:t> </a:t>
            </a:r>
            <a:r>
              <a:rPr lang="en-US" b="1" dirty="0"/>
              <a:t>Cognitive – Skill Building Programming – Statewide</a:t>
            </a:r>
          </a:p>
          <a:p>
            <a:pPr marL="0" indent="0">
              <a:buNone/>
            </a:pPr>
            <a:r>
              <a:rPr lang="en-US" dirty="0"/>
              <a:t>	Topics include: anger management, building values, bullying, decision making, empathy, family, exploring careers, communication, substance use, and many more.</a:t>
            </a:r>
          </a:p>
          <a:p>
            <a:pPr marL="0" indent="0">
              <a:buNone/>
            </a:pPr>
            <a:r>
              <a:rPr lang="en-US" b="1" dirty="0"/>
              <a:t>Drug and Alcohol – Statewide</a:t>
            </a:r>
          </a:p>
          <a:p>
            <a:pPr marL="0" indent="0">
              <a:buNone/>
            </a:pPr>
            <a:r>
              <a:rPr lang="en-US" dirty="0"/>
              <a:t>	Alcohol Education for minors , CBISA, DUI Seminar, various education guides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36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69A1E-6DC4-472C-908C-783F1B3E6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Juvenile Court Services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6B54E-BAAD-4D2D-95DC-D685D753A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4600" b="1" dirty="0"/>
              <a:t>Drug and Alcohol – Local</a:t>
            </a:r>
            <a:endParaRPr lang="en-US" sz="4600" dirty="0"/>
          </a:p>
          <a:p>
            <a:pPr marL="0" indent="0">
              <a:buNone/>
            </a:pPr>
            <a:r>
              <a:rPr lang="en-US" sz="4600" dirty="0"/>
              <a:t>	Treatment Court: Grand Forks, Devils Lake, Fargo, Bismarck, Minot, and Williston</a:t>
            </a:r>
          </a:p>
          <a:p>
            <a:pPr marL="0" indent="0">
              <a:buNone/>
            </a:pPr>
            <a:r>
              <a:rPr lang="en-US" sz="4600" dirty="0"/>
              <a:t>	Outpatient and residential treatment</a:t>
            </a:r>
          </a:p>
          <a:p>
            <a:pPr marL="0" indent="0">
              <a:buNone/>
            </a:pPr>
            <a:r>
              <a:rPr lang="en-US" sz="4600" b="1" dirty="0"/>
              <a:t>Family Treatment Services – Statewide</a:t>
            </a:r>
          </a:p>
          <a:p>
            <a:pPr marL="0" indent="0">
              <a:buNone/>
            </a:pPr>
            <a:r>
              <a:rPr lang="en-US" sz="4600" b="1" dirty="0"/>
              <a:t>	</a:t>
            </a:r>
            <a:r>
              <a:rPr lang="en-US" sz="4600" dirty="0"/>
              <a:t>Brief Strategic Family Therapy, AB-CBT, Functional Family Therapy – many waitlist</a:t>
            </a:r>
          </a:p>
          <a:p>
            <a:pPr marL="0" indent="0">
              <a:buNone/>
            </a:pPr>
            <a:r>
              <a:rPr lang="en-US" sz="4600" b="1" dirty="0"/>
              <a:t>Family Treatment Services – Local</a:t>
            </a:r>
          </a:p>
          <a:p>
            <a:pPr marL="0" indent="0">
              <a:buNone/>
            </a:pPr>
            <a:r>
              <a:rPr lang="en-US" sz="4600" b="1" dirty="0"/>
              <a:t>	</a:t>
            </a:r>
            <a:r>
              <a:rPr lang="en-US" sz="4600" dirty="0"/>
              <a:t>Multi Systemic Family Therapy </a:t>
            </a:r>
            <a:endParaRPr lang="en-US" sz="4600" b="1" dirty="0"/>
          </a:p>
          <a:p>
            <a:pPr marL="0" indent="0">
              <a:buNone/>
            </a:pPr>
            <a:r>
              <a:rPr lang="en-US" sz="4600" b="1" dirty="0"/>
              <a:t>Mental Health Services – Local</a:t>
            </a:r>
          </a:p>
          <a:p>
            <a:pPr marL="0" indent="0">
              <a:buNone/>
            </a:pPr>
            <a:r>
              <a:rPr lang="en-US" sz="4600" b="1" dirty="0"/>
              <a:t>	</a:t>
            </a:r>
            <a:r>
              <a:rPr lang="en-US" sz="4600" dirty="0"/>
              <a:t>Individual therapy, partial care </a:t>
            </a:r>
          </a:p>
          <a:p>
            <a:pPr marL="0" indent="0">
              <a:buNone/>
            </a:pPr>
            <a:r>
              <a:rPr lang="en-US" sz="4600" b="1" dirty="0"/>
              <a:t>Sex offenses – Statewide</a:t>
            </a:r>
            <a:endParaRPr lang="en-US" sz="4600" dirty="0"/>
          </a:p>
          <a:p>
            <a:pPr marL="0" indent="0">
              <a:buNone/>
            </a:pPr>
            <a:r>
              <a:rPr lang="en-US" sz="4600" b="1" dirty="0"/>
              <a:t>	</a:t>
            </a:r>
            <a:r>
              <a:rPr lang="en-US" sz="4600" dirty="0"/>
              <a:t>Problematic Sexual Behaviors Treatment</a:t>
            </a:r>
          </a:p>
          <a:p>
            <a:pPr marL="0" indent="0">
              <a:buNone/>
            </a:pPr>
            <a:r>
              <a:rPr lang="en-US" sz="4600" dirty="0"/>
              <a:t>	Sex </a:t>
            </a:r>
            <a:r>
              <a:rPr lang="en-US" sz="4600"/>
              <a:t>offense class </a:t>
            </a:r>
            <a:endParaRPr lang="en-US" sz="46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	</a:t>
            </a:r>
          </a:p>
          <a:p>
            <a:pPr marL="0" indent="0">
              <a:buNone/>
            </a:pPr>
            <a:r>
              <a:rPr lang="en-US" sz="2200" b="1" dirty="0"/>
              <a:t>	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8416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B7A78-4EC5-42F7-A497-28AC8F7A1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Success: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99C02-5781-4253-BA75-1BE24DEB2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Improve youth behavior and targeted responses to priority areas of the youths risk and needs</a:t>
            </a:r>
          </a:p>
          <a:p>
            <a:r>
              <a:rPr lang="en-US" sz="2200" dirty="0"/>
              <a:t>Reducing the risk of reoffending, thereby improving public safety.</a:t>
            </a:r>
          </a:p>
          <a:p>
            <a:r>
              <a:rPr lang="en-US" sz="2200" dirty="0"/>
              <a:t>Increasing the chances that youth will develop improved cognitive behavior skills and attitudes that will interrupt any trajectory into adult criminality.</a:t>
            </a:r>
          </a:p>
        </p:txBody>
      </p:sp>
    </p:spTree>
    <p:extLst>
      <p:ext uri="{BB962C8B-B14F-4D97-AF65-F5344CB8AC3E}">
        <p14:creationId xmlns:p14="http://schemas.microsoft.com/office/powerpoint/2010/main" val="26603917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F63AC-44A8-4C1C-A338-75F63725D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Challenges: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EB3EA-26E8-42A5-BCFD-51C2422F4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72916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Assisting parents with private placements: Maximus ascend approval but denials for admission by all approved ND placements</a:t>
            </a:r>
          </a:p>
          <a:p>
            <a:r>
              <a:rPr lang="en-US" dirty="0"/>
              <a:t>Lack of sex offender programming community based and residential </a:t>
            </a:r>
          </a:p>
          <a:p>
            <a:r>
              <a:rPr lang="en-US" dirty="0"/>
              <a:t>Lack of chemical dependency treatment community based and residential</a:t>
            </a:r>
          </a:p>
          <a:p>
            <a:r>
              <a:rPr lang="en-US" dirty="0"/>
              <a:t>Use of detention</a:t>
            </a:r>
          </a:p>
          <a:p>
            <a:pPr marL="0" indent="0">
              <a:buNone/>
            </a:pPr>
            <a:r>
              <a:rPr lang="en-US" dirty="0"/>
              <a:t>    27-20.4-06 (5)</a:t>
            </a:r>
          </a:p>
          <a:p>
            <a:pPr marL="0" indent="0">
              <a:buNone/>
            </a:pPr>
            <a:r>
              <a:rPr lang="en-US" dirty="0"/>
              <a:t>             A child may not be placed in detention: </a:t>
            </a:r>
          </a:p>
          <a:p>
            <a:pPr marL="0" indent="0">
              <a:buNone/>
            </a:pPr>
            <a:r>
              <a:rPr lang="en-US" dirty="0"/>
              <a:t>	a. Due to a lack of supervision alternatives, service options, or more appropriate facilities; </a:t>
            </a:r>
          </a:p>
          <a:p>
            <a:pPr marL="0" indent="0">
              <a:buNone/>
            </a:pPr>
            <a:r>
              <a:rPr lang="en-US" dirty="0"/>
              <a:t>	b. Due to the community's inability to provide treatment or services; </a:t>
            </a:r>
          </a:p>
          <a:p>
            <a:pPr marL="0" indent="0">
              <a:buNone/>
            </a:pPr>
            <a:r>
              <a:rPr lang="en-US" dirty="0"/>
              <a:t>	c. Due to a lack of supervision in the home or community; </a:t>
            </a:r>
          </a:p>
          <a:p>
            <a:pPr marL="0" indent="0">
              <a:buNone/>
            </a:pPr>
            <a:r>
              <a:rPr lang="en-US" dirty="0"/>
              <a:t>	d. In order to allow a parent, guardian, or legal custodian to avoid his or her legal responsibility; </a:t>
            </a:r>
          </a:p>
          <a:p>
            <a:pPr marL="0" indent="0">
              <a:buNone/>
            </a:pPr>
            <a:r>
              <a:rPr lang="en-US" dirty="0"/>
              <a:t>	e. Due to a risk of the juvenile's self-harm; </a:t>
            </a:r>
          </a:p>
          <a:p>
            <a:pPr marL="0" indent="0">
              <a:buNone/>
            </a:pPr>
            <a:r>
              <a:rPr lang="en-US" dirty="0"/>
              <a:t>	f. In order to attempt to punish, treat, or rehabilitate the child; </a:t>
            </a:r>
          </a:p>
          <a:p>
            <a:pPr marL="0" indent="0">
              <a:buNone/>
            </a:pPr>
            <a:r>
              <a:rPr lang="en-US" dirty="0"/>
              <a:t>	g. Due to a request by a victim, law enforcement, or the community; 	or </a:t>
            </a:r>
          </a:p>
          <a:p>
            <a:pPr marL="0" indent="0">
              <a:buNone/>
            </a:pPr>
            <a:r>
              <a:rPr lang="en-US" dirty="0"/>
              <a:t>	h. In order to permit more convenient administrative access to the juvenile.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491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88B65-3507-4E4C-9719-C5A1B026A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sz="4000" dirty="0"/>
              <a:t>27-20.2-03 Jurisdiction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CC92E-F2E4-4414-9E67-3E0FDBC7C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1. The juvenile court has exclusive original jurisdiction of the following proceedings, which are governed by this chapter:</a:t>
            </a:r>
          </a:p>
          <a:p>
            <a:pPr marL="457200" lvl="1" indent="0">
              <a:buNone/>
            </a:pPr>
            <a:r>
              <a:rPr lang="en-US" dirty="0"/>
              <a:t>a.	 Proceedings in which a child is alleged to be delinquent, or a child in need of protection under this chapter of chapters 27-20.3 and 27-20.4;</a:t>
            </a:r>
          </a:p>
          <a:p>
            <a:pPr marL="457200" lvl="1" indent="0">
              <a:buNone/>
            </a:pPr>
            <a:r>
              <a:rPr lang="en-US" dirty="0"/>
              <a:t>b. Proceedings for the termination of parental rights except if a part of an adoption proceeding;</a:t>
            </a:r>
          </a:p>
          <a:p>
            <a:pPr marL="457200" lvl="1" indent="0">
              <a:buNone/>
            </a:pPr>
            <a:r>
              <a:rPr lang="en-US" dirty="0"/>
              <a:t>c. Proceedings arising under section 27-20.3-16; *continued foster care</a:t>
            </a:r>
          </a:p>
          <a:p>
            <a:pPr marL="457200" lvl="1" indent="0">
              <a:buNone/>
            </a:pPr>
            <a:r>
              <a:rPr lang="en-US" dirty="0"/>
              <a:t>d. Civil forfeiture proceedings………</a:t>
            </a:r>
          </a:p>
          <a:p>
            <a:pPr marL="457200" lvl="1" indent="0">
              <a:buNone/>
            </a:pPr>
            <a:r>
              <a:rPr lang="en-US" dirty="0"/>
              <a:t>e. Proceedings for the guardianship of a child under chapter 27-20.1 except the testamentary appointment of a guardian for the minor governed by chapter 30.1-27</a:t>
            </a:r>
          </a:p>
        </p:txBody>
      </p:sp>
    </p:spTree>
    <p:extLst>
      <p:ext uri="{BB962C8B-B14F-4D97-AF65-F5344CB8AC3E}">
        <p14:creationId xmlns:p14="http://schemas.microsoft.com/office/powerpoint/2010/main" val="42218954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07605-2CB4-41B8-8DE4-76C22309A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/>
              <a:t>Challenges: 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7F5CF-F663-4149-A2EB-FB55DA342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Wait lists for family therapy </a:t>
            </a:r>
          </a:p>
          <a:p>
            <a:r>
              <a:rPr lang="en-US" sz="2200" dirty="0"/>
              <a:t>Limited access to services in rural communities</a:t>
            </a:r>
          </a:p>
          <a:p>
            <a:r>
              <a:rPr lang="en-US" sz="2200" dirty="0"/>
              <a:t>Discharge without aftercare services from residential facilities</a:t>
            </a:r>
          </a:p>
          <a:p>
            <a:r>
              <a:rPr lang="en-US" sz="2200" dirty="0"/>
              <a:t>988 and mobile crisis for juvenile appropriate response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4213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4402C60-BBA6-44E9-8D71-BCDFF4C13B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Division of Juvenile Services</a:t>
            </a:r>
            <a:br>
              <a:rPr lang="en-US" dirty="0"/>
            </a:br>
            <a:r>
              <a:rPr lang="en-US" dirty="0"/>
              <a:t>Department of Corrections</a:t>
            </a:r>
            <a:br>
              <a:rPr lang="en-US" dirty="0"/>
            </a:br>
            <a:r>
              <a:rPr lang="en-US" dirty="0"/>
              <a:t>Executive branch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F7856E2-AF2B-4DDD-83CA-F4071DB5F2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298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B88F3-6862-48CC-B73F-CD6EEFDA6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0875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27-20.2-05 Powers and duties of the director of juvenile court.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93E86-3A4D-42FD-AB5C-7ED82247A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2867"/>
            <a:ext cx="10515600" cy="557000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1.  For the purpose of carrying out the objectives and purposes of this chapter and subject to the limitations of this chapter or imposed by the court, a director shall: </a:t>
            </a:r>
          </a:p>
          <a:p>
            <a:pPr marL="0" indent="0">
              <a:buNone/>
            </a:pPr>
            <a:r>
              <a:rPr lang="en-US" dirty="0"/>
              <a:t>	a. Make investigations, reports, and recommendations to the juvenile court. </a:t>
            </a:r>
          </a:p>
          <a:p>
            <a:pPr marL="0" indent="0">
              <a:buNone/>
            </a:pPr>
            <a:r>
              <a:rPr lang="en-US" dirty="0"/>
              <a:t>    	b. Receive and examine referrals and charges of delinquency or a child in need of protection for the purpose of considering the 	commencement  of proceedings under this chapter. </a:t>
            </a:r>
          </a:p>
          <a:p>
            <a:pPr marL="0" indent="0">
              <a:buNone/>
            </a:pPr>
            <a:r>
              <a:rPr lang="en-US" dirty="0"/>
              <a:t>	c. Make a determination upon intake of referrals regarding the appropriate manner to handle delinquent conduct or a child in need of 	protection by use of nonjudicial adjustments or formal court processes. </a:t>
            </a:r>
          </a:p>
          <a:p>
            <a:pPr marL="0" indent="0">
              <a:buNone/>
            </a:pPr>
            <a:r>
              <a:rPr lang="en-US" dirty="0"/>
              <a:t>	d. Supervise and assist a child placed on probation for delinquency. </a:t>
            </a:r>
          </a:p>
          <a:p>
            <a:pPr marL="0" indent="0">
              <a:buNone/>
            </a:pPr>
            <a:r>
              <a:rPr lang="en-US" dirty="0"/>
              <a:t>	e. Make appropriate referrals to other private or public agencies of the community if assistance of the agencies appears to be needed or 	desirable. </a:t>
            </a:r>
          </a:p>
          <a:p>
            <a:pPr marL="0" indent="0">
              <a:buNone/>
            </a:pPr>
            <a:r>
              <a:rPr lang="en-US" dirty="0"/>
              <a:t>	f. Issue a temporary custody order concerning a child who is referred to the director's supervision or care as a delinquent or a child in need 	of protection. Except as provided by this chapter, a director does not have the powers of a law enforcement officer.</a:t>
            </a:r>
          </a:p>
          <a:p>
            <a:pPr marL="0" indent="0">
              <a:buNone/>
            </a:pPr>
            <a:r>
              <a:rPr lang="en-US" dirty="0"/>
              <a:t>	g. Take acknowledgments of instruments for the purpose of this chapter.</a:t>
            </a:r>
          </a:p>
          <a:p>
            <a:pPr marL="0" indent="0">
              <a:buNone/>
            </a:pPr>
            <a:r>
              <a:rPr lang="en-US" dirty="0"/>
              <a:t>	h. Make such temporary order not to exceed ninety-six hours for the custody and control of a child alleged to be in need of protection as 	may be deemed appropriate. The order must be reduced to writing within twenty-four hours, excluding holidays and weekends.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i</a:t>
            </a:r>
            <a:r>
              <a:rPr lang="en-US" dirty="0"/>
              <a:t>. Perform all other functions designated by this chapter or under section 27-05-30 or by order of the court pursuant to such law, including, 	if qualified, the order of a referee.</a:t>
            </a:r>
          </a:p>
          <a:p>
            <a:pPr marL="0" indent="0">
              <a:buNone/>
            </a:pPr>
            <a:r>
              <a:rPr lang="en-US" dirty="0"/>
              <a:t> 	j. Issue an order to a law enforcement authority to transport a child to and from a specified location. </a:t>
            </a:r>
          </a:p>
          <a:p>
            <a:pPr marL="0" indent="0">
              <a:buNone/>
            </a:pPr>
            <a:r>
              <a:rPr lang="en-US" dirty="0"/>
              <a:t>	k. Receive and examine requests for review of a child's placement at a qualified residential treatment program under the federal Family First 	Prevention Services Act [Pub. L. 115-123; 132 Stat. 64; 42 U.S.C. 675]. </a:t>
            </a:r>
          </a:p>
          <a:p>
            <a:pPr marL="0" indent="0">
              <a:buNone/>
            </a:pPr>
            <a:r>
              <a:rPr lang="en-US" dirty="0"/>
              <a:t>	l. Receive and examine petitions to establish, modify, or terminate a guardianship of a minor under chapter 27-20.1. </a:t>
            </a:r>
          </a:p>
          <a:p>
            <a:pPr marL="0" indent="0">
              <a:buNone/>
            </a:pPr>
            <a:r>
              <a:rPr lang="en-US" dirty="0"/>
              <a:t>	m. Make a referral for the child's participation in the individual justice planning process. </a:t>
            </a:r>
          </a:p>
          <a:p>
            <a:pPr marL="0" indent="0">
              <a:buNone/>
            </a:pPr>
            <a:r>
              <a:rPr lang="en-US" dirty="0"/>
              <a:t>2. Any of the foregoing functions may be performed in another state if authorized by the court of this state and permitted by the laws of the other state.</a:t>
            </a:r>
          </a:p>
        </p:txBody>
      </p:sp>
    </p:spTree>
    <p:extLst>
      <p:ext uri="{BB962C8B-B14F-4D97-AF65-F5344CB8AC3E}">
        <p14:creationId xmlns:p14="http://schemas.microsoft.com/office/powerpoint/2010/main" val="3424924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727B9-3610-4407-A69A-78D62FA01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Total Youth referred to Juvenile Court (2024)</a:t>
            </a:r>
            <a:br>
              <a:rPr lang="en-US" sz="4000" dirty="0"/>
            </a:br>
            <a:r>
              <a:rPr lang="en-US" sz="4000" dirty="0"/>
              <a:t>2635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3E69FB2-F37A-47E5-BB2E-132C160C10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2268" y="1794933"/>
            <a:ext cx="9491132" cy="421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006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A70CA-BE38-4080-B8ED-F7AB6DE90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Case types without available resources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B2F54-267B-4E62-B2B6-8B7BEF7EF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1. Complex Dual Status</a:t>
            </a:r>
          </a:p>
          <a:p>
            <a:pPr marL="0" indent="0">
              <a:buNone/>
            </a:pPr>
            <a:r>
              <a:rPr lang="en-US" dirty="0"/>
              <a:t>	2. Abandoned</a:t>
            </a:r>
          </a:p>
          <a:p>
            <a:pPr marL="0" indent="0">
              <a:buNone/>
            </a:pPr>
            <a:r>
              <a:rPr lang="en-US" dirty="0"/>
              <a:t>	3. Lack of competency or Fitness to Proceed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367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3C8E87B-82E9-47D8-87DB-94B031DE0E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60401"/>
            <a:ext cx="9144000" cy="1168400"/>
          </a:xfrm>
        </p:spPr>
        <p:txBody>
          <a:bodyPr>
            <a:normAutofit fontScale="90000"/>
          </a:bodyPr>
          <a:lstStyle/>
          <a:p>
            <a:br>
              <a:rPr lang="en-US" sz="3600" b="1" dirty="0"/>
            </a:br>
            <a:br>
              <a:rPr lang="en-US" sz="3600" b="1" dirty="0"/>
            </a:br>
            <a:br>
              <a:rPr lang="en-US" sz="3600" b="1" dirty="0"/>
            </a:br>
            <a:br>
              <a:rPr lang="en-US" sz="3600" b="1" dirty="0"/>
            </a:br>
            <a:br>
              <a:rPr lang="en-US" sz="3600" b="1" dirty="0"/>
            </a:br>
            <a:br>
              <a:rPr lang="en-US" sz="3600" b="1" dirty="0"/>
            </a:br>
            <a:br>
              <a:rPr lang="en-US" sz="4000" b="1" dirty="0"/>
            </a:br>
            <a:r>
              <a:rPr lang="en-US" sz="4400" b="1" dirty="0"/>
              <a:t>Complex Dual Status:</a:t>
            </a:r>
            <a:br>
              <a:rPr lang="en-US" sz="3100" b="1" dirty="0"/>
            </a:br>
            <a:r>
              <a:rPr lang="en-US" sz="3100" b="1" dirty="0"/>
              <a:t>This is a small % of the total dual status juveniles identified.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96AA44D7-45C3-4A59-ABE8-55FE3D21CA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69533"/>
            <a:ext cx="9144000" cy="3488267"/>
          </a:xfrm>
        </p:spPr>
        <p:txBody>
          <a:bodyPr>
            <a:normAutofit lnSpcReduction="10000"/>
          </a:bodyPr>
          <a:lstStyle/>
          <a:p>
            <a:pPr algn="l"/>
            <a:endParaRPr lang="en-US" dirty="0"/>
          </a:p>
          <a:p>
            <a:pPr algn="l"/>
            <a:r>
              <a:rPr lang="en-US" dirty="0"/>
              <a:t>Dual Status Youth are those youth simultaneously involved or previously involved in the state’s child welfare and juvenile justice systems.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Complex: youth identified as dual status with significant behavioral health needs that are contributing to their delinquent behavior, and available community resources have been maximized. Many have a recommendation for residential treatment.</a:t>
            </a:r>
          </a:p>
          <a:p>
            <a:pPr algn="l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98471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9ECADCFF-0FC5-4984-B05A-5895EA854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990600"/>
            <a:ext cx="10515600" cy="700193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Complex Dual Status Youth Cases Identified in 2024 – June 2025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Human Service Zones and Juvenile Court identified 28 complex dual status cases for analysis.</a:t>
            </a:r>
            <a:br>
              <a:rPr lang="en-US" sz="2400" dirty="0"/>
            </a:b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 *Please note that there are more complex dual status youth, but these were the youth identified by the juvenile court and human service zones.  Neither system has a way to pull this data out. </a:t>
            </a:r>
            <a:br>
              <a:rPr lang="en-US" sz="2400" b="1" dirty="0"/>
            </a:br>
            <a:br>
              <a:rPr lang="en-US" dirty="0">
                <a:highlight>
                  <a:srgbClr val="FFFF00"/>
                </a:highlight>
              </a:rPr>
            </a:br>
            <a:endParaRPr lang="en-US" dirty="0">
              <a:highlight>
                <a:srgbClr val="FFFF00"/>
              </a:highlight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791F0C3-E734-4AF6-AC4A-429C73F749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983171"/>
              </p:ext>
            </p:extLst>
          </p:nvPr>
        </p:nvGraphicFramePr>
        <p:xfrm>
          <a:off x="269346" y="3344333"/>
          <a:ext cx="4057121" cy="2167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A56B46C-F7E8-4E04-B018-C15856168B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687090"/>
              </p:ext>
            </p:extLst>
          </p:nvPr>
        </p:nvGraphicFramePr>
        <p:xfrm>
          <a:off x="7349067" y="3200400"/>
          <a:ext cx="4368800" cy="2607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8F3E33F-5749-49D7-9368-6194D98EFE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809915"/>
              </p:ext>
            </p:extLst>
          </p:nvPr>
        </p:nvGraphicFramePr>
        <p:xfrm>
          <a:off x="3005666" y="3657600"/>
          <a:ext cx="4487334" cy="2853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36972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F1999-D086-4FC9-B566-190F0DC5B8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267" y="555096"/>
            <a:ext cx="9144000" cy="1163637"/>
          </a:xfrm>
        </p:spPr>
        <p:txBody>
          <a:bodyPr>
            <a:normAutofit/>
          </a:bodyPr>
          <a:lstStyle/>
          <a:p>
            <a:r>
              <a:rPr lang="en-US" sz="4000" b="1" dirty="0"/>
              <a:t>Abandoned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E31993-C6DF-4F7D-B191-2747072983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5600" y="1938867"/>
            <a:ext cx="10312400" cy="4055533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         27-20.3-01. Definitions. As used in this chapter: 1. "Abandon" means:</a:t>
            </a:r>
          </a:p>
          <a:p>
            <a:pPr algn="l"/>
            <a:r>
              <a:rPr lang="en-US" sz="2000" dirty="0"/>
              <a:t>         27-20.3-01(b) As to a parent of a child in that parent's custody: </a:t>
            </a:r>
          </a:p>
          <a:p>
            <a:pPr lvl="1" algn="l"/>
            <a:r>
              <a:rPr lang="en-US" dirty="0"/>
              <a:t>	1. To leave the child for an indefinite period without making firm and agreed 			plans, with the child’s immediate caregiver, for the parent’s resumption of physical 	custody;</a:t>
            </a:r>
          </a:p>
          <a:p>
            <a:pPr lvl="1" algn="l"/>
            <a:r>
              <a:rPr lang="en-US" dirty="0"/>
              <a:t>         2. Following the child’s birth or treatment at a hospital, to fail to arrange for the child’s 	discharge within ten days after the child no longer requires hospital care; or</a:t>
            </a:r>
          </a:p>
          <a:p>
            <a:pPr lvl="1" algn="l"/>
            <a:r>
              <a:rPr lang="en-US" dirty="0"/>
              <a:t>	3.Willfully fail to furnish food, shelter, clothing, or medical attention reasonably sufficient 	to meet the child’s needs.</a:t>
            </a:r>
          </a:p>
          <a:p>
            <a:pPr lvl="1" algn="l"/>
            <a:r>
              <a:rPr lang="en-US" dirty="0"/>
              <a:t>27-20.4-09 (5) If the parents cannot be found for the detention or nonsecure care hearing and the child does not pose a risk to the community and does not need to be detained, the human service zone is notified and the child in need of protection or shelter care hearing is held.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687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088DC-249E-4933-905E-3020DA704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3408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700" b="1" dirty="0"/>
            </a:br>
            <a:r>
              <a:rPr lang="en-US" sz="2700" b="1" dirty="0"/>
              <a:t>Custody given to the Human Service Zone due to abandonment </a:t>
            </a:r>
            <a:br>
              <a:rPr lang="en-US" sz="2700" dirty="0"/>
            </a:br>
            <a:r>
              <a:rPr lang="en-US" sz="2700" b="1" dirty="0"/>
              <a:t>and is involved in the Juvenile Court due </a:t>
            </a:r>
            <a:r>
              <a:rPr lang="en-US" sz="2700" b="1"/>
              <a:t>to delinquent referral</a:t>
            </a:r>
            <a:br>
              <a:rPr lang="en-US" dirty="0"/>
            </a:br>
            <a:endParaRPr lang="en-US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B58F141-B8AD-4DE0-9B9D-98CEBEDAE3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9300" y="1633998"/>
            <a:ext cx="24976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2025 (first 6 months) and 2024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72A1155B-F020-49BC-A718-80BA7B01B9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4215607"/>
              </p:ext>
            </p:extLst>
          </p:nvPr>
        </p:nvGraphicFramePr>
        <p:xfrm>
          <a:off x="3257020" y="1981200"/>
          <a:ext cx="5534025" cy="248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7FCE4EFF-CBFC-4FE9-9668-747DBE1D6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87867" y="363378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C4371-07DD-4C64-8D92-B7AAC7E8D343}"/>
              </a:ext>
            </a:extLst>
          </p:cNvPr>
          <p:cNvSpPr/>
          <p:nvPr/>
        </p:nvSpPr>
        <p:spPr>
          <a:xfrm>
            <a:off x="3135312" y="4607550"/>
            <a:ext cx="5655733" cy="1533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*</a:t>
            </a: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note that there could be more youth, but these were the youth identified by juvenile court and human service zones.  Neither system has a way to pull this data out.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Between 2024 and June 30, 2025, we identified 14 youths</a:t>
            </a: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who were abandoned. 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852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492</TotalTime>
  <Words>1925</Words>
  <Application>Microsoft Office PowerPoint</Application>
  <PresentationFormat>Widescreen</PresentationFormat>
  <Paragraphs>143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      Juvenile Court North Dakota Supreme Court Judicial Branch  Nicole Leitner Director of Juvenile Court Services Unit 2  </vt:lpstr>
      <vt:lpstr>27-20.2-03 Jurisdiction </vt:lpstr>
      <vt:lpstr>27-20.2-05 Powers and duties of the director of juvenile court.</vt:lpstr>
      <vt:lpstr>Total Youth referred to Juvenile Court (2024) 2635</vt:lpstr>
      <vt:lpstr>Case types without available resources </vt:lpstr>
      <vt:lpstr>       Complex Dual Status: This is a small % of the total dual status juveniles identified.</vt:lpstr>
      <vt:lpstr>Complex Dual Status Youth Cases Identified in 2024 – June 2025  Human Service Zones and Juvenile Court identified 28 complex dual status cases for analysis.    *Please note that there are more complex dual status youth, but these were the youth identified by the juvenile court and human service zones.  Neither system has a way to pull this data out.   </vt:lpstr>
      <vt:lpstr>Abandoned</vt:lpstr>
      <vt:lpstr> Custody given to the Human Service Zone due to abandonment  and is involved in the Juvenile Court due to delinquent referral </vt:lpstr>
      <vt:lpstr>Abandoned Youth Demographics</vt:lpstr>
      <vt:lpstr>  Lack of Competency</vt:lpstr>
      <vt:lpstr>  Number of Competency – Fitness to Proceed Evaluations First 6 months of 2025: 10 Total for 2024:16 Note: The Total unique youth is 25; one youth was in both years </vt:lpstr>
      <vt:lpstr>PowerPoint Presentation</vt:lpstr>
      <vt:lpstr>PowerPoint Presentation</vt:lpstr>
      <vt:lpstr>Juvenile Court Strengths</vt:lpstr>
      <vt:lpstr>Juvenile Court Services </vt:lpstr>
      <vt:lpstr>Juvenile Court Services</vt:lpstr>
      <vt:lpstr>Success:</vt:lpstr>
      <vt:lpstr>Challenges:</vt:lpstr>
      <vt:lpstr>Challenges:  </vt:lpstr>
      <vt:lpstr>Division of Juvenile Services Department of Corrections Executive branch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Leitner, Nicole</dc:creator>
  <cp:lastModifiedBy>Christy, Mary A.</cp:lastModifiedBy>
  <cp:revision>131</cp:revision>
  <dcterms:created xsi:type="dcterms:W3CDTF">2025-08-29T15:47:15Z</dcterms:created>
  <dcterms:modified xsi:type="dcterms:W3CDTF">2025-09-05T13:49:56Z</dcterms:modified>
</cp:coreProperties>
</file>