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356" r:id="rId2"/>
    <p:sldId id="2489" r:id="rId3"/>
    <p:sldId id="2490" r:id="rId4"/>
    <p:sldId id="2491" r:id="rId5"/>
    <p:sldId id="2492" r:id="rId6"/>
    <p:sldId id="2493" r:id="rId7"/>
    <p:sldId id="2494" r:id="rId8"/>
    <p:sldId id="2495" r:id="rId9"/>
    <p:sldId id="2496" r:id="rId10"/>
    <p:sldId id="249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0DA78-9B44-956E-8E56-AB2707761E40}" v="46" dt="2025-09-05T13:11:41.686"/>
    <p1510:client id="{4BABA7BB-BDC8-1EA6-24F0-0097354D01B4}" v="442" dt="2025-09-05T13:08:39.507"/>
    <p1510:client id="{F497CF5F-4524-428C-9F6A-916E62FAF52A}" v="27" vWet="28" dt="2025-09-05T13:00:01.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8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3A92E-9823-48E5-B69F-60DE91BE1AB7}"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25522-17D0-47EE-A8B2-DDB81CC5D2C8}" type="slidenum">
              <a:rPr lang="en-US" smtClean="0"/>
              <a:t>‹#›</a:t>
            </a:fld>
            <a:endParaRPr lang="en-US"/>
          </a:p>
        </p:txBody>
      </p:sp>
    </p:spTree>
    <p:extLst>
      <p:ext uri="{BB962C8B-B14F-4D97-AF65-F5344CB8AC3E}">
        <p14:creationId xmlns:p14="http://schemas.microsoft.com/office/powerpoint/2010/main" val="244363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defTabSz="934950">
              <a:defRPr/>
            </a:pPr>
            <a:fld id="{3C1A31D5-59AE-914B-B6B8-D3FB1071DEDB}" type="slidenum">
              <a:rPr lang="en-US">
                <a:solidFill>
                  <a:prstClr val="black"/>
                </a:solidFill>
              </a:rPr>
              <a:pPr defTabSz="934950">
                <a:defRPr/>
              </a:pPr>
              <a:t>1</a:t>
            </a:fld>
            <a:endParaRPr lang="en-US">
              <a:solidFill>
                <a:prstClr val="black"/>
              </a:solidFill>
            </a:endParaRPr>
          </a:p>
        </p:txBody>
      </p:sp>
    </p:spTree>
    <p:extLst>
      <p:ext uri="{BB962C8B-B14F-4D97-AF65-F5344CB8AC3E}">
        <p14:creationId xmlns:p14="http://schemas.microsoft.com/office/powerpoint/2010/main" val="393417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1121-EA61-1A39-4A0D-0438D3D0B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E4D5-4E73-E6B7-4BDC-7E1D5068E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54ECE-7B06-4EA2-4D4E-69060E9C4F63}"/>
              </a:ext>
            </a:extLst>
          </p:cNvPr>
          <p:cNvSpPr>
            <a:spLocks noGrp="1"/>
          </p:cNvSpPr>
          <p:nvPr>
            <p:ph type="body" idx="1"/>
          </p:nvPr>
        </p:nvSpPr>
        <p:spPr/>
        <p:txBody>
          <a:bodyPr/>
          <a:lstStyle/>
          <a:p>
            <a:pPr lvl="0"/>
            <a:r>
              <a:rPr lang="en-US"/>
              <a:t>DJS is tasked with protecting public safety while rehabilitating the state’s highest-risk youth.</a:t>
            </a:r>
          </a:p>
          <a:p>
            <a:pPr lvl="0"/>
            <a:r>
              <a:rPr lang="en-US"/>
              <a:t>Our strengths lie in accurate assessment, effective case planning, and evidence-based risk reduction strategies.</a:t>
            </a:r>
          </a:p>
          <a:p>
            <a:pPr lvl="0"/>
            <a:r>
              <a:rPr lang="en-US"/>
              <a:t>But our greatest challenge is the lack of specialized treatment options for youth whose behaviors are need-driven rather than risk-driven.</a:t>
            </a:r>
          </a:p>
          <a:p>
            <a:pPr lvl="0"/>
            <a:r>
              <a:rPr lang="en-US"/>
              <a:t>Success, from our perspective, is a system of care that meets both needs: protecting the community while addressing trauma, mental health, and substance use at their roots.</a:t>
            </a:r>
          </a:p>
          <a:p>
            <a:endParaRPr lang="en-US">
              <a:ea typeface="Calibri"/>
              <a:cs typeface="Calibri"/>
            </a:endParaRPr>
          </a:p>
        </p:txBody>
      </p:sp>
      <p:sp>
        <p:nvSpPr>
          <p:cNvPr id="4" name="Slide Number Placeholder 3">
            <a:extLst>
              <a:ext uri="{FF2B5EF4-FFF2-40B4-BE49-F238E27FC236}">
                <a16:creationId xmlns:a16="http://schemas.microsoft.com/office/drawing/2014/main" id="{6FF1F1C3-B420-AB12-600E-6377AFE9E156}"/>
              </a:ext>
            </a:extLst>
          </p:cNvPr>
          <p:cNvSpPr>
            <a:spLocks noGrp="1"/>
          </p:cNvSpPr>
          <p:nvPr>
            <p:ph type="sldNum" sz="quarter" idx="5"/>
          </p:nvPr>
        </p:nvSpPr>
        <p:spPr/>
        <p:txBody>
          <a:bodyPr/>
          <a:lstStyle/>
          <a:p>
            <a:fld id="{C7E04DAD-BDBC-4CD6-913E-BB441C7CBBA7}" type="slidenum">
              <a:rPr lang="en-US" smtClean="0"/>
              <a:t>10</a:t>
            </a:fld>
            <a:endParaRPr lang="en-US"/>
          </a:p>
        </p:txBody>
      </p:sp>
    </p:spTree>
    <p:extLst>
      <p:ext uri="{BB962C8B-B14F-4D97-AF65-F5344CB8AC3E}">
        <p14:creationId xmlns:p14="http://schemas.microsoft.com/office/powerpoint/2010/main" val="369734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DJS serves a very specific, very small, but very high-risk population of youth in our state. On any given day, about 100 youth are under our supervision, and our secure facility — the Youth Correctional Center — has a capacity of 35. To put that into perspective, that’s out of roughly 60,000 youth over age 12 enrolled in our public schools.</a:t>
            </a:r>
          </a:p>
          <a:p>
            <a:endParaRPr lang="en-US"/>
          </a:p>
          <a:p>
            <a:r>
              <a:rPr lang="en-US"/>
              <a:t>The courts reserve DJS custody for youth who present the highest risk to public safety. Our responsibility is to balance the safety of the community with the treatment and rehabilitation needs of these young people.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7E04DAD-BDBC-4CD6-913E-BB441C7CBBA7}" type="slidenum">
              <a:rPr lang="en-US" smtClean="0"/>
              <a:t>2</a:t>
            </a:fld>
            <a:endParaRPr lang="en-US"/>
          </a:p>
        </p:txBody>
      </p:sp>
    </p:spTree>
    <p:extLst>
      <p:ext uri="{BB962C8B-B14F-4D97-AF65-F5344CB8AC3E}">
        <p14:creationId xmlns:p14="http://schemas.microsoft.com/office/powerpoint/2010/main" val="317679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AC85D-29DB-C8F0-8558-A180B9A5C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7DC3F-F498-A78D-D12C-0AA8CABE4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24F30-8911-BB44-A2B7-8EFE46011107}"/>
              </a:ext>
            </a:extLst>
          </p:cNvPr>
          <p:cNvSpPr>
            <a:spLocks noGrp="1"/>
          </p:cNvSpPr>
          <p:nvPr>
            <p:ph type="body" idx="1"/>
          </p:nvPr>
        </p:nvSpPr>
        <p:spPr/>
        <p:txBody>
          <a:bodyPr/>
          <a:lstStyle/>
          <a:p>
            <a:pPr lvl="0"/>
            <a:r>
              <a:rPr lang="en-US" b="1"/>
              <a:t>Statutory Mandate</a:t>
            </a:r>
            <a:r>
              <a:rPr lang="en-US"/>
              <a:t>:</a:t>
            </a:r>
          </a:p>
          <a:p>
            <a:pPr lvl="1"/>
            <a:r>
              <a:rPr lang="en-US"/>
              <a:t>DJS takes custody of delinquent youth by court order.</a:t>
            </a:r>
          </a:p>
          <a:p>
            <a:pPr lvl="1"/>
            <a:r>
              <a:rPr lang="en-US"/>
              <a:t>Required to process each youth through diagnostic evaluation to determine treatment and rehabilitation in the best interest of the youth </a:t>
            </a:r>
            <a:r>
              <a:rPr lang="en-US" i="1"/>
              <a:t>and</a:t>
            </a:r>
            <a:r>
              <a:rPr lang="en-US"/>
              <a:t> the state.</a:t>
            </a:r>
          </a:p>
          <a:p>
            <a:pPr lvl="1"/>
            <a:r>
              <a:rPr lang="en-US"/>
              <a:t>Develops a written treatment and rehabilitation plan, submitted to the court within 10 days of evaluation, with progress reports every 90 days.</a:t>
            </a:r>
          </a:p>
          <a:p>
            <a:pPr lvl="0"/>
            <a:r>
              <a:rPr lang="en-US" b="1"/>
              <a:t>Placement Authority</a:t>
            </a:r>
            <a:r>
              <a:rPr lang="en-US"/>
              <a:t>:</a:t>
            </a:r>
          </a:p>
          <a:p>
            <a:pPr lvl="1"/>
            <a:r>
              <a:rPr lang="en-US"/>
              <a:t>Placement decisions are made based on youth needs and service availability.</a:t>
            </a:r>
          </a:p>
          <a:p>
            <a:pPr lvl="1"/>
            <a:r>
              <a:rPr lang="en-US"/>
              <a:t>Youth who pose an immediate threat to public safety may be placed at the Youth Correctional Center (secure facility).</a:t>
            </a:r>
          </a:p>
          <a:p>
            <a:pPr lvl="1"/>
            <a:r>
              <a:rPr lang="en-US"/>
              <a:t>DJS has emergency authority to act, but all placements are subject to court approval and post-placement administrative hearings.</a:t>
            </a:r>
          </a:p>
          <a:p>
            <a:endParaRPr lang="en-US">
              <a:ea typeface="Calibri"/>
              <a:cs typeface="Calibri"/>
            </a:endParaRPr>
          </a:p>
        </p:txBody>
      </p:sp>
      <p:sp>
        <p:nvSpPr>
          <p:cNvPr id="4" name="Slide Number Placeholder 3">
            <a:extLst>
              <a:ext uri="{FF2B5EF4-FFF2-40B4-BE49-F238E27FC236}">
                <a16:creationId xmlns:a16="http://schemas.microsoft.com/office/drawing/2014/main" id="{A3E75125-4BD1-7652-A0C1-162198D00B61}"/>
              </a:ext>
            </a:extLst>
          </p:cNvPr>
          <p:cNvSpPr>
            <a:spLocks noGrp="1"/>
          </p:cNvSpPr>
          <p:nvPr>
            <p:ph type="sldNum" sz="quarter" idx="5"/>
          </p:nvPr>
        </p:nvSpPr>
        <p:spPr/>
        <p:txBody>
          <a:bodyPr/>
          <a:lstStyle/>
          <a:p>
            <a:fld id="{C7E04DAD-BDBC-4CD6-913E-BB441C7CBBA7}" type="slidenum">
              <a:rPr lang="en-US" smtClean="0"/>
              <a:t>3</a:t>
            </a:fld>
            <a:endParaRPr lang="en-US"/>
          </a:p>
        </p:txBody>
      </p:sp>
    </p:spTree>
    <p:extLst>
      <p:ext uri="{BB962C8B-B14F-4D97-AF65-F5344CB8AC3E}">
        <p14:creationId xmlns:p14="http://schemas.microsoft.com/office/powerpoint/2010/main" val="115327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33E79-7907-1570-10AB-F70696D7C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17ED2-F75F-64A0-5396-183A4E8A1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BD8BC-5545-F52A-E29C-3C0BE517285C}"/>
              </a:ext>
            </a:extLst>
          </p:cNvPr>
          <p:cNvSpPr>
            <a:spLocks noGrp="1"/>
          </p:cNvSpPr>
          <p:nvPr>
            <p:ph type="body" idx="1"/>
          </p:nvPr>
        </p:nvSpPr>
        <p:spPr/>
        <p:txBody>
          <a:bodyPr/>
          <a:lstStyle/>
          <a:p>
            <a:pPr lvl="0"/>
            <a:r>
              <a:rPr lang="en-US" sz="1200" b="1" kern="1200">
                <a:solidFill>
                  <a:schemeClr val="tx1"/>
                </a:solidFill>
                <a:effectLst/>
                <a:latin typeface="+mn-lt"/>
                <a:ea typeface="+mn-ea"/>
                <a:cs typeface="+mn-cs"/>
              </a:rPr>
              <a:t>What is your definition of children with significant behavioral/psychiatric needs?</a:t>
            </a:r>
            <a:r>
              <a:rPr lang="en-US" sz="1200" kern="1200">
                <a:solidFill>
                  <a:schemeClr val="tx1"/>
                </a:solidFill>
                <a:effectLst/>
                <a:latin typeface="+mn-lt"/>
                <a:ea typeface="+mn-ea"/>
                <a:cs typeface="+mn-cs"/>
              </a:rPr>
              <a:t>  </a:t>
            </a:r>
          </a:p>
          <a:p>
            <a:r>
              <a:rPr lang="en-US"/>
              <a:t>In evaluating individual youth, the DJS relies heavily on a normed and validated risk and needs assessment instrument, the Youth COMPAS. Other instruments including a violence predictor tool, a home evaluation, specialized evaluations if necessary, and collection of background information are considered in making the initial placement decision.  Decisions are made by a team, although each case is assigned to a specific youth corrections officer for ongoing case supervision.  </a:t>
            </a:r>
          </a:p>
          <a:p>
            <a:r>
              <a:rPr lang="en-US"/>
              <a:t>COMPAS divides youth into typologies, which helps guide the planning process.  In 2024, 70% of the youth committed to DJS custody fell into criminal risk typologies, which puts them in the categories of either having committed or are likely to commit serious and violent crime.</a:t>
            </a:r>
          </a:p>
          <a:p>
            <a:r>
              <a:rPr lang="en-US"/>
              <a:t>20% fell into typologies that indicate their behavior is driven by their unresolved mental health issues or have a primary history of abuse and neglect (which may indicate their behavior is largely driven by a trauma).  </a:t>
            </a:r>
          </a:p>
          <a:p>
            <a:r>
              <a:rPr lang="en-US"/>
              <a:t>The remaining 10% fit typologies of “normal” delinquency, which often abates with development, proper supervision and support.  </a:t>
            </a:r>
          </a:p>
          <a:p>
            <a:endParaRPr lang="en-US"/>
          </a:p>
          <a:p>
            <a:r>
              <a:rPr lang="en-US" sz="1200" kern="1200">
                <a:solidFill>
                  <a:schemeClr val="tx1"/>
                </a:solidFill>
                <a:effectLst/>
                <a:latin typeface="+mn-lt"/>
                <a:ea typeface="+mn-ea"/>
                <a:cs typeface="+mn-cs"/>
              </a:rPr>
              <a:t>Youth with significant needs may sometimes demonstrate high-risk behaviors.  However, behaviors that originate from a root cause of trauma, poor mental health, substance dependence or situational delinquency are NOT the same as behaviors driven by antisocial beliefs, attitudes and cognitions. The DJS believes it is important to distinguish between these two primary drivers. </a:t>
            </a:r>
          </a:p>
          <a:p>
            <a:endParaRPr lang="en-US" sz="1200" kern="1200">
              <a:solidFill>
                <a:schemeClr val="tx1"/>
              </a:solidFill>
              <a:effectLst/>
              <a:latin typeface="+mn-lt"/>
              <a:ea typeface="+mn-ea"/>
              <a:cs typeface="+mn-cs"/>
            </a:endParaRPr>
          </a:p>
          <a:p>
            <a:endParaRPr lang="en-US">
              <a:ea typeface="Calibri"/>
              <a:cs typeface="Calibri"/>
            </a:endParaRPr>
          </a:p>
        </p:txBody>
      </p:sp>
      <p:sp>
        <p:nvSpPr>
          <p:cNvPr id="4" name="Slide Number Placeholder 3">
            <a:extLst>
              <a:ext uri="{FF2B5EF4-FFF2-40B4-BE49-F238E27FC236}">
                <a16:creationId xmlns:a16="http://schemas.microsoft.com/office/drawing/2014/main" id="{C974C701-9ADE-3270-6941-F4DF539EBFDF}"/>
              </a:ext>
            </a:extLst>
          </p:cNvPr>
          <p:cNvSpPr>
            <a:spLocks noGrp="1"/>
          </p:cNvSpPr>
          <p:nvPr>
            <p:ph type="sldNum" sz="quarter" idx="5"/>
          </p:nvPr>
        </p:nvSpPr>
        <p:spPr/>
        <p:txBody>
          <a:bodyPr/>
          <a:lstStyle/>
          <a:p>
            <a:fld id="{C7E04DAD-BDBC-4CD6-913E-BB441C7CBBA7}" type="slidenum">
              <a:rPr lang="en-US" smtClean="0"/>
              <a:t>4</a:t>
            </a:fld>
            <a:endParaRPr lang="en-US"/>
          </a:p>
        </p:txBody>
      </p:sp>
    </p:spTree>
    <p:extLst>
      <p:ext uri="{BB962C8B-B14F-4D97-AF65-F5344CB8AC3E}">
        <p14:creationId xmlns:p14="http://schemas.microsoft.com/office/powerpoint/2010/main" val="225115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811A3-6384-37DD-F9D1-11168ACA2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82C53-C395-600E-2A0F-5F8F4BAD0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8932C-0475-C0D0-ACBC-778F14FC19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Furthermore, COMPAS assessed 90% of the youth as moderate or high risk for further criminal activity, with only 10% ranked as low risk for further crime.  To help you think about the term “crime”, most of the youth committed to DJS have committed a crime with a weapon, robbery, assault including sexual assault, and drug offenses. </a:t>
            </a:r>
          </a:p>
          <a:p>
            <a:endParaRPr lang="en-US">
              <a:ea typeface="Calibri"/>
              <a:cs typeface="Calibri"/>
            </a:endParaRPr>
          </a:p>
        </p:txBody>
      </p:sp>
      <p:sp>
        <p:nvSpPr>
          <p:cNvPr id="4" name="Slide Number Placeholder 3">
            <a:extLst>
              <a:ext uri="{FF2B5EF4-FFF2-40B4-BE49-F238E27FC236}">
                <a16:creationId xmlns:a16="http://schemas.microsoft.com/office/drawing/2014/main" id="{41FA52CA-5D81-62CA-69DE-0C4839367E1D}"/>
              </a:ext>
            </a:extLst>
          </p:cNvPr>
          <p:cNvSpPr>
            <a:spLocks noGrp="1"/>
          </p:cNvSpPr>
          <p:nvPr>
            <p:ph type="sldNum" sz="quarter" idx="5"/>
          </p:nvPr>
        </p:nvSpPr>
        <p:spPr/>
        <p:txBody>
          <a:bodyPr/>
          <a:lstStyle/>
          <a:p>
            <a:fld id="{C7E04DAD-BDBC-4CD6-913E-BB441C7CBBA7}" type="slidenum">
              <a:rPr lang="en-US" smtClean="0"/>
              <a:t>5</a:t>
            </a:fld>
            <a:endParaRPr lang="en-US"/>
          </a:p>
        </p:txBody>
      </p:sp>
    </p:spTree>
    <p:extLst>
      <p:ext uri="{BB962C8B-B14F-4D97-AF65-F5344CB8AC3E}">
        <p14:creationId xmlns:p14="http://schemas.microsoft.com/office/powerpoint/2010/main" val="317222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C8B5-CBCA-ECBB-7123-9A3D3F16E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D0A1D-AF6B-25FD-B0B3-93A9EAEBC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2EF6B-DED3-847A-1FFE-3D3CE586DE5B}"/>
              </a:ext>
            </a:extLst>
          </p:cNvPr>
          <p:cNvSpPr>
            <a:spLocks noGrp="1"/>
          </p:cNvSpPr>
          <p:nvPr>
            <p:ph type="body" idx="1"/>
          </p:nvPr>
        </p:nvSpPr>
        <p:spPr/>
        <p:txBody>
          <a:bodyPr/>
          <a:lstStyle/>
          <a:p>
            <a:r>
              <a:rPr lang="en-US" sz="1200" b="1" kern="1200">
                <a:solidFill>
                  <a:schemeClr val="tx1"/>
                </a:solidFill>
                <a:effectLst/>
                <a:latin typeface="+mn-lt"/>
                <a:ea typeface="+mn-ea"/>
                <a:cs typeface="+mn-cs"/>
              </a:rPr>
              <a:t>2.	Within your system, what are the strengths of your continuum of care across systems and what specific services are provided?  </a:t>
            </a:r>
            <a:endParaRPr lang="en-US" sz="1200" kern="1200">
              <a:solidFill>
                <a:schemeClr val="tx1"/>
              </a:solidFill>
              <a:effectLst/>
              <a:latin typeface="+mn-lt"/>
              <a:ea typeface="+mn-ea"/>
              <a:cs typeface="+mn-cs"/>
            </a:endParaRPr>
          </a:p>
          <a:p>
            <a:pPr lvl="0"/>
            <a:endParaRPr lang="en-US" b="1"/>
          </a:p>
          <a:p>
            <a:pPr lvl="0"/>
            <a:r>
              <a:rPr lang="en-US" b="1"/>
              <a:t>Strong Case Intake &amp; Planning</a:t>
            </a:r>
            <a:r>
              <a:rPr lang="en-US"/>
              <a:t>:</a:t>
            </a:r>
          </a:p>
          <a:p>
            <a:pPr lvl="1"/>
            <a:r>
              <a:rPr lang="en-US"/>
              <a:t>DJS has refined the initial case intake process over time and is able to identify a youth’s risks and needs accurately and reliably.  This provides a stable foundation for case planning, and this is a strength that supports officer judgement and protects community safety..</a:t>
            </a:r>
          </a:p>
          <a:p>
            <a:pPr lvl="0"/>
            <a:r>
              <a:rPr lang="en-US" b="1"/>
              <a:t>Behavior Management at YCC</a:t>
            </a:r>
            <a:r>
              <a:rPr lang="en-US"/>
              <a:t>:</a:t>
            </a:r>
          </a:p>
          <a:p>
            <a:r>
              <a:rPr lang="en-US"/>
              <a:t>The Youth Correctional Center utilizes an effective behavior management system that de-escalates most situations and trains regularly the physical intervention techniques that allow for the safe management of youth when de-escalation is not effective.</a:t>
            </a:r>
          </a:p>
          <a:p>
            <a:pPr lvl="0"/>
            <a:r>
              <a:rPr lang="en-US" b="1"/>
              <a:t>Use of Evidence-Based Interventions</a:t>
            </a:r>
            <a:r>
              <a:rPr lang="en-US"/>
              <a:t>:</a:t>
            </a:r>
          </a:p>
          <a:p>
            <a:pPr lvl="1"/>
            <a:r>
              <a:rPr lang="en-US"/>
              <a:t>Heavy reliance on cognitive-behavioral interventions for youth with entrenched antisocial thinking and violent behaviors.</a:t>
            </a:r>
          </a:p>
          <a:p>
            <a:r>
              <a:rPr lang="en-US"/>
              <a:t>Goal is not just containment, but actual risk reduction</a:t>
            </a:r>
            <a:r>
              <a:rPr lang="en-US" sz="120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B32B1751-DDF8-30E4-1EB4-AF9A6BA5D4C2}"/>
              </a:ext>
            </a:extLst>
          </p:cNvPr>
          <p:cNvSpPr>
            <a:spLocks noGrp="1"/>
          </p:cNvSpPr>
          <p:nvPr>
            <p:ph type="sldNum" sz="quarter" idx="5"/>
          </p:nvPr>
        </p:nvSpPr>
        <p:spPr/>
        <p:txBody>
          <a:bodyPr/>
          <a:lstStyle/>
          <a:p>
            <a:fld id="{C7E04DAD-BDBC-4CD6-913E-BB441C7CBBA7}" type="slidenum">
              <a:rPr lang="en-US" smtClean="0"/>
              <a:t>6</a:t>
            </a:fld>
            <a:endParaRPr lang="en-US"/>
          </a:p>
        </p:txBody>
      </p:sp>
    </p:spTree>
    <p:extLst>
      <p:ext uri="{BB962C8B-B14F-4D97-AF65-F5344CB8AC3E}">
        <p14:creationId xmlns:p14="http://schemas.microsoft.com/office/powerpoint/2010/main" val="304224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D8D2F-C911-E1EA-EA5F-E7382148E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DF31F-0CB8-8B7E-544F-A8187644E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D02BC-1557-1105-C063-2D908F3384E7}"/>
              </a:ext>
            </a:extLst>
          </p:cNvPr>
          <p:cNvSpPr>
            <a:spLocks noGrp="1"/>
          </p:cNvSpPr>
          <p:nvPr>
            <p:ph type="body" idx="1"/>
          </p:nvPr>
        </p:nvSpPr>
        <p:spPr/>
        <p:txBody>
          <a:bodyPr/>
          <a:lstStyle/>
          <a:p>
            <a:r>
              <a:rPr lang="en-US" sz="1200" kern="1200">
                <a:solidFill>
                  <a:schemeClr val="tx1"/>
                </a:solidFill>
                <a:effectLst/>
                <a:latin typeface="+mn-lt"/>
                <a:ea typeface="+mn-ea"/>
                <a:cs typeface="+mn-cs"/>
              </a:rPr>
              <a:t>As you can see, this population is very small but requires intensive and focused risk reduction strategies and interventions, and careful supervision. </a:t>
            </a:r>
          </a:p>
          <a:p>
            <a:r>
              <a:rPr lang="en-US" b="1"/>
              <a:t>Challenges and Gaps in Services</a:t>
            </a:r>
            <a:endParaRPr lang="en-US" sz="1000"/>
          </a:p>
          <a:p>
            <a:pPr lvl="0"/>
            <a:r>
              <a:rPr lang="en-US" b="1"/>
              <a:t>Lack of Specialized Residential Options</a:t>
            </a:r>
            <a:r>
              <a:rPr lang="en-US"/>
              <a:t>:</a:t>
            </a:r>
          </a:p>
          <a:p>
            <a:pPr lvl="1"/>
            <a:r>
              <a:rPr lang="en-US"/>
              <a:t>No residential treatment available in North Dakota for youth with problematic sexual behaviors.</a:t>
            </a:r>
          </a:p>
          <a:p>
            <a:pPr lvl="0"/>
            <a:r>
              <a:rPr lang="en-US" b="1"/>
              <a:t>Limited both QRTP (Qualified Residential Treatment Programs) and PRTF (Psychiatric Residential Treatment Facility) Capacity</a:t>
            </a:r>
            <a:r>
              <a:rPr lang="en-US"/>
              <a:t>:</a:t>
            </a:r>
          </a:p>
          <a:p>
            <a:pPr lvl="1"/>
            <a:r>
              <a:rPr lang="en-US"/>
              <a:t>Existing residential programs struggle to manage youth whose behaviors escalate beyond their capacity for safe management.</a:t>
            </a:r>
          </a:p>
          <a:p>
            <a:pPr lvl="0"/>
            <a:r>
              <a:rPr lang="en-US" b="1"/>
              <a:t>Mismatch for Certain Typologies</a:t>
            </a:r>
            <a:r>
              <a:rPr lang="en-US"/>
              <a:t>:</a:t>
            </a:r>
          </a:p>
          <a:p>
            <a:pPr lvl="1"/>
            <a:r>
              <a:rPr lang="en-US"/>
              <a:t>About 20% of youth in our custody have behaviors driven more by mental health, trauma, or substance use than by antisocial risk factors.</a:t>
            </a:r>
          </a:p>
          <a:p>
            <a:pPr lvl="1"/>
            <a:r>
              <a:rPr lang="en-US"/>
              <a:t>Current interventions are not well-designed for this group, and they often struggle in settings built primarily for high-criminal-risk youth.</a:t>
            </a:r>
          </a:p>
          <a:p>
            <a:endParaRPr lang="en-US" sz="1200" kern="1200">
              <a:solidFill>
                <a:schemeClr val="tx1"/>
              </a:solidFill>
              <a:effectLst/>
              <a:latin typeface="+mn-lt"/>
              <a:ea typeface="+mn-ea"/>
              <a:cs typeface="+mn-cs"/>
            </a:endParaRPr>
          </a:p>
          <a:p>
            <a:r>
              <a:rPr lang="en-US">
                <a:ea typeface="Calibri"/>
                <a:cs typeface="Calibri"/>
              </a:rPr>
              <a:t>.  </a:t>
            </a:r>
          </a:p>
        </p:txBody>
      </p:sp>
      <p:sp>
        <p:nvSpPr>
          <p:cNvPr id="4" name="Slide Number Placeholder 3">
            <a:extLst>
              <a:ext uri="{FF2B5EF4-FFF2-40B4-BE49-F238E27FC236}">
                <a16:creationId xmlns:a16="http://schemas.microsoft.com/office/drawing/2014/main" id="{F3172901-1D0D-DC6B-25C4-16FED0CA8B15}"/>
              </a:ext>
            </a:extLst>
          </p:cNvPr>
          <p:cNvSpPr>
            <a:spLocks noGrp="1"/>
          </p:cNvSpPr>
          <p:nvPr>
            <p:ph type="sldNum" sz="quarter" idx="5"/>
          </p:nvPr>
        </p:nvSpPr>
        <p:spPr/>
        <p:txBody>
          <a:bodyPr/>
          <a:lstStyle/>
          <a:p>
            <a:fld id="{C7E04DAD-BDBC-4CD6-913E-BB441C7CBBA7}" type="slidenum">
              <a:rPr lang="en-US" smtClean="0"/>
              <a:t>7</a:t>
            </a:fld>
            <a:endParaRPr lang="en-US"/>
          </a:p>
        </p:txBody>
      </p:sp>
    </p:spTree>
    <p:extLst>
      <p:ext uri="{BB962C8B-B14F-4D97-AF65-F5344CB8AC3E}">
        <p14:creationId xmlns:p14="http://schemas.microsoft.com/office/powerpoint/2010/main" val="104781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021BC-6206-142C-5892-F58DD3228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E92B6-4D7A-418D-4F0C-9E4E51FB0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BEEE1-0DE1-BF22-8AE5-A85042DA2696}"/>
              </a:ext>
            </a:extLst>
          </p:cNvPr>
          <p:cNvSpPr>
            <a:spLocks noGrp="1"/>
          </p:cNvSpPr>
          <p:nvPr>
            <p:ph type="body" idx="1"/>
          </p:nvPr>
        </p:nvSpPr>
        <p:spPr/>
        <p:txBody>
          <a:bodyPr/>
          <a:lstStyle/>
          <a:p>
            <a:r>
              <a:rPr lang="en-US">
                <a:ea typeface="Calibri"/>
                <a:cs typeface="Calibri"/>
              </a:rPr>
              <a:t>The key areas of the DOCR budget is first and foremost safety.  If we aren't safe nothing else really matters, because then that is all we are doing is focusing on becoming safe.</a:t>
            </a:r>
          </a:p>
          <a:p>
            <a:endParaRPr lang="en-US">
              <a:ea typeface="Calibri"/>
              <a:cs typeface="Calibri"/>
            </a:endParaRPr>
          </a:p>
          <a:p>
            <a:r>
              <a:rPr lang="en-US">
                <a:ea typeface="Calibri"/>
                <a:cs typeface="Calibri"/>
              </a:rPr>
              <a:t>The main topics of the discussion today will be these main areas:</a:t>
            </a:r>
          </a:p>
          <a:p>
            <a:endParaRPr lang="en-US">
              <a:ea typeface="Calibri"/>
              <a:cs typeface="Calibri"/>
            </a:endParaRPr>
          </a:p>
          <a:p>
            <a:r>
              <a:rPr lang="en-US">
                <a:ea typeface="Calibri"/>
                <a:cs typeface="Calibri"/>
              </a:rPr>
              <a:t>We are a people facing agency, so team members is our long-term and major budget expense.  </a:t>
            </a:r>
          </a:p>
        </p:txBody>
      </p:sp>
      <p:sp>
        <p:nvSpPr>
          <p:cNvPr id="4" name="Slide Number Placeholder 3">
            <a:extLst>
              <a:ext uri="{FF2B5EF4-FFF2-40B4-BE49-F238E27FC236}">
                <a16:creationId xmlns:a16="http://schemas.microsoft.com/office/drawing/2014/main" id="{27ED92B9-FB83-FD2F-B8A1-95671471B930}"/>
              </a:ext>
            </a:extLst>
          </p:cNvPr>
          <p:cNvSpPr>
            <a:spLocks noGrp="1"/>
          </p:cNvSpPr>
          <p:nvPr>
            <p:ph type="sldNum" sz="quarter" idx="5"/>
          </p:nvPr>
        </p:nvSpPr>
        <p:spPr/>
        <p:txBody>
          <a:bodyPr/>
          <a:lstStyle/>
          <a:p>
            <a:fld id="{C7E04DAD-BDBC-4CD6-913E-BB441C7CBBA7}" type="slidenum">
              <a:rPr lang="en-US" smtClean="0"/>
              <a:t>8</a:t>
            </a:fld>
            <a:endParaRPr lang="en-US"/>
          </a:p>
        </p:txBody>
      </p:sp>
    </p:spTree>
    <p:extLst>
      <p:ext uri="{BB962C8B-B14F-4D97-AF65-F5344CB8AC3E}">
        <p14:creationId xmlns:p14="http://schemas.microsoft.com/office/powerpoint/2010/main" val="357680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ADBAA-80BB-7E3C-3E7F-85E34BD06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9FF03-F8DC-C138-F7DF-7559BED75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7A186-9376-7F17-FAB4-F6E0FC351A06}"/>
              </a:ext>
            </a:extLst>
          </p:cNvPr>
          <p:cNvSpPr>
            <a:spLocks noGrp="1"/>
          </p:cNvSpPr>
          <p:nvPr>
            <p:ph type="body" idx="1"/>
          </p:nvPr>
        </p:nvSpPr>
        <p:spPr/>
        <p:txBody>
          <a:bodyPr/>
          <a:lstStyle/>
          <a:p>
            <a:r>
              <a:rPr lang="en-US" sz="1200" kern="1200">
                <a:solidFill>
                  <a:schemeClr val="tx1"/>
                </a:solidFill>
                <a:effectLst/>
                <a:latin typeface="+mn-lt"/>
                <a:ea typeface="+mn-ea"/>
                <a:cs typeface="+mn-cs"/>
              </a:rPr>
              <a:t>“SUCCESS” for the endeavor today, from the perspective of the DJS, would be the development of a system of care, community based and residential, that could address the needs of that 20% of youth whose behaviors are extreme but who are primarily driven by their needs and not by criminal risks.</a:t>
            </a:r>
          </a:p>
          <a:p>
            <a:endParaRPr lang="en-US"/>
          </a:p>
          <a:p>
            <a:pPr lvl="0"/>
            <a:r>
              <a:rPr lang="en-US" b="1"/>
              <a:t>Distinction Matters</a:t>
            </a:r>
            <a:r>
              <a:rPr lang="en-US"/>
              <a:t>:</a:t>
            </a:r>
          </a:p>
          <a:p>
            <a:pPr lvl="1"/>
            <a:r>
              <a:rPr lang="en-US"/>
              <a:t>It is critical to distinguish between youth whose behaviors are driven by antisocial beliefs and attitudes versus those whose behaviors stem from trauma or psychiatric needs.</a:t>
            </a:r>
          </a:p>
          <a:p>
            <a:pPr lvl="1"/>
            <a:r>
              <a:rPr lang="en-US"/>
              <a:t>The strategies to reduce risk are not the same, and the services cannot be identical.</a:t>
            </a:r>
          </a:p>
          <a:p>
            <a:pPr lvl="0"/>
            <a:r>
              <a:rPr lang="en-US" b="1"/>
              <a:t>Bottom Line</a:t>
            </a:r>
            <a:r>
              <a:rPr lang="en-US"/>
              <a:t>:</a:t>
            </a:r>
          </a:p>
          <a:p>
            <a:pPr lvl="1"/>
            <a:r>
              <a:rPr lang="en-US"/>
              <a:t>Success would mean a system where North Dakota can deliver intensive, focused risk reduction for the truly high-criminal-risk youth </a:t>
            </a:r>
            <a:r>
              <a:rPr lang="en-US" i="1"/>
              <a:t>and</a:t>
            </a:r>
            <a:r>
              <a:rPr lang="en-US"/>
              <a:t> build a continuum that adequately serves youth whose extreme behaviors are rooted in treatable needs rather than criminal risk.</a:t>
            </a:r>
          </a:p>
          <a:p>
            <a:endParaRPr lang="en-US" sz="1200" kern="1200">
              <a:solidFill>
                <a:schemeClr val="tx1"/>
              </a:solidFill>
              <a:effectLst/>
              <a:latin typeface="+mn-lt"/>
              <a:ea typeface="+mn-ea"/>
              <a:cs typeface="+mn-cs"/>
            </a:endParaRPr>
          </a:p>
          <a:p>
            <a:r>
              <a:rPr lang="en-US">
                <a:ea typeface="Calibri"/>
                <a:cs typeface="Calibri"/>
              </a:rPr>
              <a:t> </a:t>
            </a:r>
          </a:p>
        </p:txBody>
      </p:sp>
      <p:sp>
        <p:nvSpPr>
          <p:cNvPr id="4" name="Slide Number Placeholder 3">
            <a:extLst>
              <a:ext uri="{FF2B5EF4-FFF2-40B4-BE49-F238E27FC236}">
                <a16:creationId xmlns:a16="http://schemas.microsoft.com/office/drawing/2014/main" id="{E7BF9A1C-89FA-0252-BF58-4502E92069C3}"/>
              </a:ext>
            </a:extLst>
          </p:cNvPr>
          <p:cNvSpPr>
            <a:spLocks noGrp="1"/>
          </p:cNvSpPr>
          <p:nvPr>
            <p:ph type="sldNum" sz="quarter" idx="5"/>
          </p:nvPr>
        </p:nvSpPr>
        <p:spPr/>
        <p:txBody>
          <a:bodyPr/>
          <a:lstStyle/>
          <a:p>
            <a:fld id="{C7E04DAD-BDBC-4CD6-913E-BB441C7CBBA7}" type="slidenum">
              <a:rPr lang="en-US" smtClean="0"/>
              <a:t>9</a:t>
            </a:fld>
            <a:endParaRPr lang="en-US"/>
          </a:p>
        </p:txBody>
      </p:sp>
    </p:spTree>
    <p:extLst>
      <p:ext uri="{BB962C8B-B14F-4D97-AF65-F5344CB8AC3E}">
        <p14:creationId xmlns:p14="http://schemas.microsoft.com/office/powerpoint/2010/main" val="58036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9/5/2025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9/5/2025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9/5/2025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sky, light, night&#10;&#10;Description automatically generated">
            <a:extLst>
              <a:ext uri="{FF2B5EF4-FFF2-40B4-BE49-F238E27FC236}">
                <a16:creationId xmlns:a16="http://schemas.microsoft.com/office/drawing/2014/main" id="{5ABE95E1-A277-4E60-A719-8063FB634F3B}"/>
              </a:ext>
            </a:extLst>
          </p:cNvPr>
          <p:cNvPicPr>
            <a:picLocks noChangeAspect="1"/>
          </p:cNvPicPr>
          <p:nvPr/>
        </p:nvPicPr>
        <p:blipFill rotWithShape="1">
          <a:blip r:embed="rId3"/>
          <a:srcRect l="11790" t="26404" b="7376"/>
          <a:stretch/>
        </p:blipFill>
        <p:spPr>
          <a:xfrm>
            <a:off x="0" y="0"/>
            <a:ext cx="12180425" cy="6858000"/>
          </a:xfrm>
          <a:prstGeom prst="rect">
            <a:avLst/>
          </a:prstGeom>
        </p:spPr>
      </p:pic>
      <p:sp>
        <p:nvSpPr>
          <p:cNvPr id="5" name="Rectangle 4">
            <a:extLst>
              <a:ext uri="{FF2B5EF4-FFF2-40B4-BE49-F238E27FC236}">
                <a16:creationId xmlns:a16="http://schemas.microsoft.com/office/drawing/2014/main" id="{FE1D18C6-52CB-4782-B2A2-2D22E7E0798E}"/>
              </a:ext>
            </a:extLst>
          </p:cNvPr>
          <p:cNvSpPr/>
          <p:nvPr/>
        </p:nvSpPr>
        <p:spPr>
          <a:xfrm>
            <a:off x="0" y="596674"/>
            <a:ext cx="12192000" cy="14337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A9BD17-B913-46D7-BC96-38C78E6182F4}"/>
              </a:ext>
            </a:extLst>
          </p:cNvPr>
          <p:cNvSpPr/>
          <p:nvPr/>
        </p:nvSpPr>
        <p:spPr>
          <a:xfrm>
            <a:off x="-11575" y="3512633"/>
            <a:ext cx="12192000" cy="3345367"/>
          </a:xfrm>
          <a:prstGeom prst="rect">
            <a:avLst/>
          </a:prstGeom>
          <a:gradFill>
            <a:gsLst>
              <a:gs pos="0">
                <a:schemeClr val="tx2">
                  <a:alpha val="0"/>
                </a:schemeClr>
              </a:gs>
              <a:gs pos="100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 name="Title 2">
            <a:extLst>
              <a:ext uri="{FF2B5EF4-FFF2-40B4-BE49-F238E27FC236}">
                <a16:creationId xmlns:a16="http://schemas.microsoft.com/office/drawing/2014/main" id="{045CA49A-BB22-466A-8998-AD86D74BD708}"/>
              </a:ext>
            </a:extLst>
          </p:cNvPr>
          <p:cNvSpPr>
            <a:spLocks noGrp="1"/>
          </p:cNvSpPr>
          <p:nvPr>
            <p:ph type="title" idx="4294967295"/>
          </p:nvPr>
        </p:nvSpPr>
        <p:spPr>
          <a:xfrm>
            <a:off x="-2" y="509587"/>
            <a:ext cx="12192001" cy="1433750"/>
          </a:xfrm>
        </p:spPr>
        <p:txBody>
          <a:bodyPr>
            <a:normAutofit/>
          </a:bodyPr>
          <a:lstStyle/>
          <a:p>
            <a:pPr algn="ctr"/>
            <a:r>
              <a:rPr lang="en-US" sz="4000">
                <a:solidFill>
                  <a:schemeClr val="tx1"/>
                </a:solidFill>
                <a:latin typeface="Arial"/>
                <a:cs typeface="Arial"/>
              </a:rPr>
              <a:t>Cross Systems Solutions for Children with Significant Behavioral / Psychiatric Needs</a:t>
            </a:r>
            <a:endParaRPr lang="en-US" sz="4000">
              <a:solidFill>
                <a:schemeClr val="tx1"/>
              </a:solidFill>
            </a:endParaRPr>
          </a:p>
        </p:txBody>
      </p:sp>
      <p:sp>
        <p:nvSpPr>
          <p:cNvPr id="12" name="Title 2">
            <a:extLst>
              <a:ext uri="{FF2B5EF4-FFF2-40B4-BE49-F238E27FC236}">
                <a16:creationId xmlns:a16="http://schemas.microsoft.com/office/drawing/2014/main" id="{E9E48AB8-429A-412C-AED2-F595FD4EFE22}"/>
              </a:ext>
            </a:extLst>
          </p:cNvPr>
          <p:cNvSpPr txBox="1">
            <a:spLocks/>
          </p:cNvSpPr>
          <p:nvPr/>
        </p:nvSpPr>
        <p:spPr>
          <a:xfrm>
            <a:off x="523920" y="4208206"/>
            <a:ext cx="8777395" cy="2281669"/>
          </a:xfrm>
          <a:prstGeom prst="rect">
            <a:avLst/>
          </a:prstGeom>
        </p:spPr>
        <p:txBody>
          <a:bodyPr vert="horz" lIns="91440" tIns="45720" rIns="91440" bIns="45720" rtlCol="0" anchor="b">
            <a:noAutofit/>
          </a:bodyPr>
          <a:lstStyle>
            <a:lvl1pPr algn="l" defTabSz="914423" rtl="0" eaLnBrk="1" latinLnBrk="0" hangingPunct="1">
              <a:lnSpc>
                <a:spcPct val="90000"/>
              </a:lnSpc>
              <a:spcBef>
                <a:spcPct val="0"/>
              </a:spcBef>
              <a:buNone/>
              <a:defRPr lang="en-US" sz="4400" b="0" i="0" kern="1200" cap="all" spc="50" baseline="0">
                <a:solidFill>
                  <a:schemeClr val="bg1"/>
                </a:solidFill>
                <a:latin typeface="Segoe UI" panose="020B0502040204020203" pitchFamily="34" charset="0"/>
                <a:ea typeface="Segoe UI Black" panose="020B0A02040204020203" pitchFamily="34" charset="0"/>
                <a:cs typeface="Segoe UI" panose="020B0502040204020203" pitchFamily="34" charset="0"/>
              </a:defRPr>
            </a:lvl1pPr>
          </a:lstStyle>
          <a:p>
            <a:pPr>
              <a:lnSpc>
                <a:spcPct val="120000"/>
              </a:lnSpc>
              <a:defRPr/>
            </a:pPr>
            <a:r>
              <a:rPr lang="en-US" sz="2200" cap="none">
                <a:solidFill>
                  <a:prstClr val="white"/>
                </a:solidFill>
                <a:latin typeface="Arial"/>
                <a:ea typeface="Segoe UI Black"/>
                <a:cs typeface="Segoe UI"/>
              </a:rPr>
              <a:t>Division of Juvenile Services</a:t>
            </a:r>
          </a:p>
          <a:p>
            <a:pPr marL="0" marR="0" lvl="0" indent="0" defTabSz="914423" rtl="0" eaLnBrk="1" fontAlgn="auto" latinLnBrk="0" hangingPunct="1">
              <a:lnSpc>
                <a:spcPct val="120000"/>
              </a:lnSpc>
              <a:spcBef>
                <a:spcPct val="0"/>
              </a:spcBef>
              <a:spcAft>
                <a:spcPts val="0"/>
              </a:spcAft>
              <a:buClrTx/>
              <a:buSzTx/>
              <a:buFontTx/>
              <a:buNone/>
              <a:tabLst/>
              <a:defRPr/>
            </a:pPr>
            <a:r>
              <a:rPr lang="en-US" sz="2200" cap="none">
                <a:solidFill>
                  <a:prstClr val="white"/>
                </a:solidFill>
                <a:latin typeface="Arial"/>
                <a:ea typeface="Segoe UI Black"/>
                <a:cs typeface="Segoe UI"/>
              </a:rPr>
              <a:t>Senator Kathy Hogan, Subcommittee Chair</a:t>
            </a:r>
          </a:p>
          <a:p>
            <a:pPr>
              <a:lnSpc>
                <a:spcPct val="120000"/>
              </a:lnSpc>
              <a:defRPr/>
            </a:pPr>
            <a:r>
              <a:rPr lang="en-US" sz="2200" cap="none">
                <a:solidFill>
                  <a:prstClr val="white"/>
                </a:solidFill>
                <a:latin typeface="Arial"/>
                <a:ea typeface="Segoe UI Black"/>
                <a:cs typeface="Segoe UI"/>
              </a:rPr>
              <a:t>September 5, 2025</a:t>
            </a:r>
          </a:p>
          <a:p>
            <a:pPr marL="0" marR="0" lvl="0" indent="0" defTabSz="914423" rtl="0" eaLnBrk="1" fontAlgn="auto" latinLnBrk="0" hangingPunct="1">
              <a:lnSpc>
                <a:spcPct val="120000"/>
              </a:lnSpc>
              <a:spcBef>
                <a:spcPct val="0"/>
              </a:spcBef>
              <a:spcAft>
                <a:spcPts val="0"/>
              </a:spcAft>
              <a:buClrTx/>
              <a:buSzTx/>
              <a:buFontTx/>
              <a:buNone/>
              <a:tabLst/>
              <a:defRPr/>
            </a:pPr>
            <a:endParaRPr lang="en-US" sz="2200" cap="none">
              <a:solidFill>
                <a:prstClr val="white"/>
              </a:solidFill>
              <a:latin typeface="Arial"/>
            </a:endParaRPr>
          </a:p>
          <a:p>
            <a:pPr marL="0" marR="0" lvl="0" indent="0" defTabSz="914423" rtl="0" eaLnBrk="1" fontAlgn="auto" latinLnBrk="0" hangingPunct="1">
              <a:lnSpc>
                <a:spcPct val="120000"/>
              </a:lnSpc>
              <a:spcBef>
                <a:spcPct val="0"/>
              </a:spcBef>
              <a:spcAft>
                <a:spcPts val="0"/>
              </a:spcAft>
              <a:buClrTx/>
              <a:buSzTx/>
              <a:buFontTx/>
              <a:buNone/>
              <a:tabLst/>
              <a:defRPr/>
            </a:pPr>
            <a:r>
              <a:rPr lang="en-US" sz="1600" cap="none">
                <a:solidFill>
                  <a:prstClr val="white"/>
                </a:solidFill>
                <a:latin typeface="Arial"/>
                <a:ea typeface="Segoe UI Black"/>
                <a:cs typeface="Segoe UI"/>
              </a:rPr>
              <a:t>Colby Braun, Director</a:t>
            </a:r>
            <a:endParaRPr lang="en-US" sz="1600" b="0" i="0" u="none" strike="noStrike" kern="1200" cap="none" spc="50" normalizeH="0" baseline="0" noProof="0">
              <a:ln>
                <a:noFill/>
              </a:ln>
              <a:solidFill>
                <a:prstClr val="white"/>
              </a:solidFill>
              <a:effectLst/>
              <a:uLnTx/>
              <a:uFillTx/>
              <a:latin typeface="Arial"/>
              <a:ea typeface="Segoe UI Black"/>
              <a:cs typeface="Segoe UI"/>
            </a:endParaRPr>
          </a:p>
        </p:txBody>
      </p:sp>
      <p:pic>
        <p:nvPicPr>
          <p:cNvPr id="6" name="Picture 5">
            <a:extLst>
              <a:ext uri="{FF2B5EF4-FFF2-40B4-BE49-F238E27FC236}">
                <a16:creationId xmlns:a16="http://schemas.microsoft.com/office/drawing/2014/main" id="{526522C5-4EBF-F6BC-2538-98E790942777}"/>
              </a:ext>
            </a:extLst>
          </p:cNvPr>
          <p:cNvPicPr>
            <a:picLocks noChangeAspect="1"/>
          </p:cNvPicPr>
          <p:nvPr/>
        </p:nvPicPr>
        <p:blipFill>
          <a:blip r:embed="rId4"/>
          <a:stretch>
            <a:fillRect/>
          </a:stretch>
        </p:blipFill>
        <p:spPr>
          <a:xfrm>
            <a:off x="8401049" y="5611584"/>
            <a:ext cx="3782787" cy="1088573"/>
          </a:xfrm>
          <a:prstGeom prst="rect">
            <a:avLst/>
          </a:prstGeom>
        </p:spPr>
      </p:pic>
    </p:spTree>
    <p:extLst>
      <p:ext uri="{BB962C8B-B14F-4D97-AF65-F5344CB8AC3E}">
        <p14:creationId xmlns:p14="http://schemas.microsoft.com/office/powerpoint/2010/main" val="104154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F3347-6787-A030-5FCF-E0A782FF88A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1E1DCC2-2E53-972D-5555-9A3BBA47C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C2DEE0C2-AE36-4AC2-7073-441712F74305}"/>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Closing</a:t>
            </a:r>
            <a:endParaRPr lang="en-US"/>
          </a:p>
        </p:txBody>
      </p:sp>
      <p:sp>
        <p:nvSpPr>
          <p:cNvPr id="3" name="TextBox 2">
            <a:extLst>
              <a:ext uri="{FF2B5EF4-FFF2-40B4-BE49-F238E27FC236}">
                <a16:creationId xmlns:a16="http://schemas.microsoft.com/office/drawing/2014/main" id="{7A68D38D-9DDE-9DB5-397A-89E939B3547B}"/>
              </a:ext>
            </a:extLst>
          </p:cNvPr>
          <p:cNvSpPr txBox="1"/>
          <p:nvPr/>
        </p:nvSpPr>
        <p:spPr>
          <a:xfrm>
            <a:off x="538667" y="1861088"/>
            <a:ext cx="10471356" cy="3785652"/>
          </a:xfrm>
          <a:prstGeom prst="rect">
            <a:avLst/>
          </a:prstGeom>
          <a:noFill/>
        </p:spPr>
        <p:txBody>
          <a:bodyPr wrap="square" lIns="91440" tIns="45720" rIns="91440" bIns="45720" rtlCol="0" anchor="t">
            <a:spAutoFit/>
          </a:bodyPr>
          <a:lstStyle/>
          <a:p>
            <a:pPr marL="1371600" lvl="2" indent="-457200">
              <a:buFont typeface="Arial"/>
              <a:buChar char="•"/>
            </a:pPr>
            <a:r>
              <a:rPr lang="en-US" sz="2400">
                <a:latin typeface="Arial"/>
                <a:cs typeface="Segoe UI"/>
              </a:rPr>
              <a:t>DJS = protects community &amp; rehabilitates high-risk youth</a:t>
            </a:r>
            <a:endParaRPr lang="en-US"/>
          </a:p>
          <a:p>
            <a:pPr lvl="2"/>
            <a:endParaRPr lang="en-US" sz="2400">
              <a:latin typeface="Arial"/>
              <a:cs typeface="Segoe UI"/>
            </a:endParaRPr>
          </a:p>
          <a:p>
            <a:pPr marL="1371600" lvl="2" indent="-457200">
              <a:buFont typeface="Arial"/>
              <a:buChar char="•"/>
            </a:pPr>
            <a:r>
              <a:rPr lang="en-US" sz="2400">
                <a:latin typeface="Arial"/>
                <a:cs typeface="Segoe UI"/>
              </a:rPr>
              <a:t>Strengths: accurate assessment, case planning, behavior management</a:t>
            </a:r>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Challenges: lack of specialized treatment &amp; limited residential capacity</a:t>
            </a:r>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Success = comprehensive system of care for both risk- and need-driven youth</a:t>
            </a:r>
          </a:p>
        </p:txBody>
      </p:sp>
    </p:spTree>
    <p:extLst>
      <p:ext uri="{BB962C8B-B14F-4D97-AF65-F5344CB8AC3E}">
        <p14:creationId xmlns:p14="http://schemas.microsoft.com/office/powerpoint/2010/main" val="296214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Overview</a:t>
            </a:r>
            <a:endParaRPr lang="en-US">
              <a:latin typeface="Arial"/>
              <a:cs typeface="Segoe UI"/>
            </a:endParaRPr>
          </a:p>
        </p:txBody>
      </p:sp>
      <p:sp>
        <p:nvSpPr>
          <p:cNvPr id="3" name="TextBox 2"/>
          <p:cNvSpPr txBox="1"/>
          <p:nvPr/>
        </p:nvSpPr>
        <p:spPr>
          <a:xfrm>
            <a:off x="540327" y="1861088"/>
            <a:ext cx="10460664" cy="2677656"/>
          </a:xfrm>
          <a:prstGeom prst="rect">
            <a:avLst/>
          </a:prstGeom>
          <a:noFill/>
        </p:spPr>
        <p:txBody>
          <a:bodyPr wrap="square" lIns="91440" tIns="45720" rIns="91440" bIns="45720" rtlCol="0" anchor="t">
            <a:spAutoFit/>
          </a:bodyPr>
          <a:lstStyle/>
          <a:p>
            <a:pPr marL="1257300" lvl="1" indent="-342900">
              <a:buFont typeface="Arial"/>
              <a:buChar char="•"/>
            </a:pPr>
            <a:r>
              <a:rPr lang="en-US" sz="2400">
                <a:latin typeface="Arial"/>
                <a:cs typeface="Segoe UI"/>
              </a:rPr>
              <a:t>DJS supervises ~100 youth daily</a:t>
            </a:r>
            <a:endParaRPr lang="en-US"/>
          </a:p>
          <a:p>
            <a:pPr marL="800100" lvl="1" indent="-342900">
              <a:buFont typeface="Arial"/>
              <a:buChar char="•"/>
            </a:pPr>
            <a:endParaRPr lang="en-US" sz="2400">
              <a:latin typeface="Arial"/>
              <a:cs typeface="Segoe UI"/>
            </a:endParaRPr>
          </a:p>
          <a:p>
            <a:pPr marL="1257300" lvl="1" indent="-342900">
              <a:buFont typeface="Arial"/>
              <a:buChar char="•"/>
            </a:pPr>
            <a:r>
              <a:rPr lang="en-US" sz="2400">
                <a:latin typeface="Arial"/>
                <a:cs typeface="Segoe UI"/>
              </a:rPr>
              <a:t>Youth Correctional Center (YCC) capacity: 35</a:t>
            </a:r>
          </a:p>
          <a:p>
            <a:pPr marL="800100" lvl="1" indent="-342900">
              <a:buFont typeface="Arial"/>
              <a:buChar char="•"/>
            </a:pPr>
            <a:endParaRPr lang="en-US" sz="2400">
              <a:latin typeface="Arial"/>
              <a:cs typeface="Segoe UI"/>
            </a:endParaRPr>
          </a:p>
          <a:p>
            <a:pPr marL="1257300" lvl="1" indent="-342900">
              <a:buFont typeface="Arial"/>
              <a:buChar char="•"/>
            </a:pPr>
            <a:r>
              <a:rPr lang="en-US" sz="2400">
                <a:latin typeface="Arial"/>
                <a:cs typeface="Segoe UI"/>
              </a:rPr>
              <a:t>Out of ~ 60,000 ND youth over age 12</a:t>
            </a:r>
          </a:p>
          <a:p>
            <a:pPr marL="800100" lvl="1" indent="-342900">
              <a:buFont typeface="Arial"/>
              <a:buChar char="•"/>
            </a:pPr>
            <a:endParaRPr lang="en-US" sz="2400">
              <a:latin typeface="Arial"/>
              <a:cs typeface="Segoe UI"/>
            </a:endParaRPr>
          </a:p>
          <a:p>
            <a:pPr marL="1257300" lvl="1" indent="-342900">
              <a:buFont typeface="Arial"/>
              <a:buChar char="•"/>
            </a:pPr>
            <a:r>
              <a:rPr lang="en-US" sz="2400">
                <a:latin typeface="Arial"/>
                <a:cs typeface="Segoe UI"/>
              </a:rPr>
              <a:t>Population = small, but very high-risk</a:t>
            </a:r>
          </a:p>
        </p:txBody>
      </p:sp>
    </p:spTree>
    <p:extLst>
      <p:ext uri="{BB962C8B-B14F-4D97-AF65-F5344CB8AC3E}">
        <p14:creationId xmlns:p14="http://schemas.microsoft.com/office/powerpoint/2010/main" val="364786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86A1-1603-C18D-7B9A-AEE44944BC1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6CCA257-3418-235D-8711-3E6D519EA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D6FA9422-FE57-480C-9605-24B18F24AD49}"/>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Roles and Responsibilities</a:t>
            </a:r>
            <a:endParaRPr lang="en-US"/>
          </a:p>
        </p:txBody>
      </p:sp>
      <p:sp>
        <p:nvSpPr>
          <p:cNvPr id="3" name="TextBox 2">
            <a:extLst>
              <a:ext uri="{FF2B5EF4-FFF2-40B4-BE49-F238E27FC236}">
                <a16:creationId xmlns:a16="http://schemas.microsoft.com/office/drawing/2014/main" id="{143A43C4-24F6-3C53-49B7-A05C482D3B50}"/>
              </a:ext>
            </a:extLst>
          </p:cNvPr>
          <p:cNvSpPr txBox="1"/>
          <p:nvPr/>
        </p:nvSpPr>
        <p:spPr>
          <a:xfrm>
            <a:off x="538667" y="1861088"/>
            <a:ext cx="10438699" cy="3347840"/>
          </a:xfrm>
          <a:prstGeom prst="rect">
            <a:avLst/>
          </a:prstGeom>
          <a:noFill/>
        </p:spPr>
        <p:txBody>
          <a:bodyPr wrap="square" lIns="91440" tIns="45720" rIns="91440" bIns="45720" rtlCol="0" anchor="t">
            <a:spAutoFit/>
          </a:bodyPr>
          <a:lstStyle/>
          <a:p>
            <a:pPr marL="1371600" lvl="2" indent="-457200">
              <a:lnSpc>
                <a:spcPct val="150000"/>
              </a:lnSpc>
              <a:buFont typeface="Arial"/>
              <a:buChar char="•"/>
            </a:pPr>
            <a:r>
              <a:rPr lang="en-US" sz="2400">
                <a:latin typeface="Arial"/>
                <a:cs typeface="Segoe UI"/>
              </a:rPr>
              <a:t>Custody by district court order</a:t>
            </a:r>
            <a:endParaRPr lang="en-US">
              <a:ea typeface="Calibri"/>
              <a:cs typeface="Calibri"/>
            </a:endParaRPr>
          </a:p>
          <a:p>
            <a:pPr marL="1371600" lvl="2" indent="-457200">
              <a:lnSpc>
                <a:spcPct val="150000"/>
              </a:lnSpc>
              <a:buFont typeface="Arial"/>
              <a:buChar char="•"/>
            </a:pPr>
            <a:r>
              <a:rPr lang="en-US" sz="2400">
                <a:latin typeface="Arial"/>
                <a:cs typeface="Segoe UI"/>
              </a:rPr>
              <a:t>Diagnostic evaluation → treatment &amp; rehab plan</a:t>
            </a:r>
          </a:p>
          <a:p>
            <a:pPr marL="1371600" lvl="2" indent="-457200">
              <a:lnSpc>
                <a:spcPct val="150000"/>
              </a:lnSpc>
              <a:buFont typeface="Arial"/>
              <a:buChar char="•"/>
            </a:pPr>
            <a:r>
              <a:rPr lang="en-US" sz="2400">
                <a:latin typeface="Arial"/>
                <a:cs typeface="Segoe UI"/>
              </a:rPr>
              <a:t>Written plan due to court in 10 days; progress report every 90 days</a:t>
            </a:r>
          </a:p>
          <a:p>
            <a:pPr marL="1371600" lvl="2" indent="-457200">
              <a:lnSpc>
                <a:spcPct val="150000"/>
              </a:lnSpc>
              <a:buFont typeface="Arial"/>
              <a:buChar char="•"/>
            </a:pPr>
            <a:r>
              <a:rPr lang="en-US" sz="2400">
                <a:latin typeface="Arial"/>
                <a:cs typeface="Segoe UI"/>
              </a:rPr>
              <a:t>Placement decisions based on youth needs &amp; available services</a:t>
            </a:r>
          </a:p>
          <a:p>
            <a:pPr marL="1371600" lvl="2" indent="-457200">
              <a:lnSpc>
                <a:spcPct val="150000"/>
              </a:lnSpc>
              <a:buFont typeface="Arial"/>
              <a:buChar char="•"/>
            </a:pPr>
            <a:r>
              <a:rPr lang="en-US" sz="2400">
                <a:latin typeface="Arial"/>
                <a:cs typeface="Segoe UI"/>
              </a:rPr>
              <a:t>Authority to use YCC for high-risk youth (court approval required)</a:t>
            </a:r>
          </a:p>
        </p:txBody>
      </p:sp>
    </p:spTree>
    <p:extLst>
      <p:ext uri="{BB962C8B-B14F-4D97-AF65-F5344CB8AC3E}">
        <p14:creationId xmlns:p14="http://schemas.microsoft.com/office/powerpoint/2010/main" val="62661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DE656-176E-369A-D42B-A6171141F7B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E3691C3-46A6-6D04-E756-5ECF5C721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01AF947A-122F-549A-CB9A-383CB4843649}"/>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Assessment Tools</a:t>
            </a:r>
            <a:endParaRPr lang="en-US"/>
          </a:p>
        </p:txBody>
      </p:sp>
      <p:sp>
        <p:nvSpPr>
          <p:cNvPr id="3" name="TextBox 2">
            <a:extLst>
              <a:ext uri="{FF2B5EF4-FFF2-40B4-BE49-F238E27FC236}">
                <a16:creationId xmlns:a16="http://schemas.microsoft.com/office/drawing/2014/main" id="{0552A552-262C-A285-C406-0997E758E1CD}"/>
              </a:ext>
            </a:extLst>
          </p:cNvPr>
          <p:cNvSpPr txBox="1"/>
          <p:nvPr/>
        </p:nvSpPr>
        <p:spPr>
          <a:xfrm>
            <a:off x="538667" y="1861088"/>
            <a:ext cx="10406042" cy="4154984"/>
          </a:xfrm>
          <a:prstGeom prst="rect">
            <a:avLst/>
          </a:prstGeom>
          <a:noFill/>
        </p:spPr>
        <p:txBody>
          <a:bodyPr wrap="square" lIns="91440" tIns="45720" rIns="91440" bIns="45720" rtlCol="0" anchor="t">
            <a:spAutoFit/>
          </a:bodyPr>
          <a:lstStyle/>
          <a:p>
            <a:pPr marL="1371600" lvl="2" indent="-457200">
              <a:buFont typeface="Arial"/>
              <a:buChar char="•"/>
            </a:pPr>
            <a:r>
              <a:rPr lang="en-US" sz="2400">
                <a:latin typeface="Arial"/>
                <a:cs typeface="Segoe UI"/>
              </a:rPr>
              <a:t>Youth COMPAS = primary tool (risk/needs typologies)</a:t>
            </a:r>
            <a:endParaRPr lang="en-US"/>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Other tools: violence predictor, home eval, specialized assessments</a:t>
            </a:r>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2024 data:</a:t>
            </a:r>
          </a:p>
          <a:p>
            <a:pPr marL="1828800" lvl="3" indent="-457200">
              <a:buFont typeface="Arial"/>
              <a:buChar char="•"/>
            </a:pPr>
            <a:r>
              <a:rPr lang="en-US" sz="2400">
                <a:latin typeface="Arial"/>
                <a:cs typeface="Segoe UI"/>
              </a:rPr>
              <a:t>70% = high criminal risk</a:t>
            </a:r>
          </a:p>
          <a:p>
            <a:pPr marL="1828800" lvl="3" indent="-457200">
              <a:buFont typeface="Arial"/>
              <a:buChar char="•"/>
            </a:pPr>
            <a:r>
              <a:rPr lang="en-US" sz="2400">
                <a:latin typeface="Arial"/>
                <a:cs typeface="Segoe UI"/>
              </a:rPr>
              <a:t>20% = mental health/trauma-driven behavior</a:t>
            </a:r>
          </a:p>
          <a:p>
            <a:pPr marL="1828800" lvl="3" indent="-457200">
              <a:buFont typeface="Arial"/>
              <a:buChar char="•"/>
            </a:pPr>
            <a:r>
              <a:rPr lang="en-US" sz="2400">
                <a:latin typeface="Arial"/>
                <a:cs typeface="Segoe UI"/>
              </a:rPr>
              <a:t>10% = “normal” delinquency</a:t>
            </a:r>
          </a:p>
          <a:p>
            <a:pPr lvl="3"/>
            <a:endParaRPr lang="en-US" sz="2400">
              <a:latin typeface="Arial"/>
              <a:cs typeface="Segoe UI"/>
            </a:endParaRPr>
          </a:p>
          <a:p>
            <a:pPr lvl="3"/>
            <a:r>
              <a:rPr lang="en-US" sz="2400">
                <a:latin typeface="Arial"/>
                <a:cs typeface="Segoe UI"/>
              </a:rPr>
              <a:t>90% = moderate or high risk for further crime</a:t>
            </a:r>
          </a:p>
        </p:txBody>
      </p:sp>
    </p:spTree>
    <p:extLst>
      <p:ext uri="{BB962C8B-B14F-4D97-AF65-F5344CB8AC3E}">
        <p14:creationId xmlns:p14="http://schemas.microsoft.com/office/powerpoint/2010/main" val="329727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CC789-4DA6-F919-A51D-F1DB9BB95C4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F6D6C12-A265-6F26-7AD3-D80B9FBD1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AA6F9A45-D1C6-BDB9-33A7-7B0362CC78FB}"/>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Nature of Cases</a:t>
            </a:r>
            <a:endParaRPr lang="en-US">
              <a:latin typeface="Arial"/>
              <a:cs typeface="Segoe UI"/>
            </a:endParaRPr>
          </a:p>
        </p:txBody>
      </p:sp>
      <p:sp>
        <p:nvSpPr>
          <p:cNvPr id="3" name="TextBox 2">
            <a:extLst>
              <a:ext uri="{FF2B5EF4-FFF2-40B4-BE49-F238E27FC236}">
                <a16:creationId xmlns:a16="http://schemas.microsoft.com/office/drawing/2014/main" id="{A41E0985-9DA1-FBED-20BB-271FA3955F5D}"/>
              </a:ext>
            </a:extLst>
          </p:cNvPr>
          <p:cNvSpPr txBox="1"/>
          <p:nvPr/>
        </p:nvSpPr>
        <p:spPr>
          <a:xfrm>
            <a:off x="538667" y="1861088"/>
            <a:ext cx="10406042" cy="2308324"/>
          </a:xfrm>
          <a:prstGeom prst="rect">
            <a:avLst/>
          </a:prstGeom>
          <a:noFill/>
        </p:spPr>
        <p:txBody>
          <a:bodyPr wrap="square" lIns="91440" tIns="45720" rIns="91440" bIns="45720" rtlCol="0" anchor="t">
            <a:spAutoFit/>
          </a:bodyPr>
          <a:lstStyle/>
          <a:p>
            <a:pPr marL="1371600" lvl="2" indent="-457200">
              <a:buFont typeface="Arial"/>
              <a:buChar char="•"/>
            </a:pPr>
            <a:r>
              <a:rPr lang="en-US" sz="2400">
                <a:latin typeface="Arial"/>
                <a:cs typeface="Segoe UI"/>
              </a:rPr>
              <a:t>Most youth adjudicated for:</a:t>
            </a:r>
            <a:endParaRPr lang="en-US"/>
          </a:p>
          <a:p>
            <a:pPr marL="1371600" lvl="2" indent="-457200">
              <a:buFont typeface="Arial"/>
              <a:buChar char="•"/>
            </a:pPr>
            <a:endParaRPr lang="en-US" sz="2400">
              <a:latin typeface="Arial"/>
              <a:cs typeface="Segoe UI"/>
            </a:endParaRPr>
          </a:p>
          <a:p>
            <a:pPr marL="1828800" lvl="3" indent="-457200">
              <a:buFont typeface="Arial"/>
              <a:buChar char="•"/>
            </a:pPr>
            <a:r>
              <a:rPr lang="en-US" sz="2400">
                <a:latin typeface="Arial"/>
                <a:cs typeface="Segoe UI"/>
              </a:rPr>
              <a:t>Weapon offenses</a:t>
            </a:r>
          </a:p>
          <a:p>
            <a:pPr marL="1828800" lvl="3" indent="-457200">
              <a:buFont typeface="Arial"/>
              <a:buChar char="•"/>
            </a:pPr>
            <a:r>
              <a:rPr lang="en-US" sz="2400">
                <a:latin typeface="Arial"/>
                <a:cs typeface="Segoe UI"/>
              </a:rPr>
              <a:t>Robbery</a:t>
            </a:r>
          </a:p>
          <a:p>
            <a:pPr marL="1828800" lvl="3" indent="-457200">
              <a:buFont typeface="Arial"/>
              <a:buChar char="•"/>
            </a:pPr>
            <a:r>
              <a:rPr lang="en-US" sz="2400">
                <a:latin typeface="Arial"/>
                <a:cs typeface="Segoe UI"/>
              </a:rPr>
              <a:t>Assault, including sexual assault</a:t>
            </a:r>
          </a:p>
          <a:p>
            <a:pPr marL="1828800" lvl="3" indent="-457200">
              <a:buFont typeface="Arial"/>
              <a:buChar char="•"/>
            </a:pPr>
            <a:r>
              <a:rPr lang="en-US" sz="2400">
                <a:latin typeface="Arial"/>
                <a:cs typeface="Segoe UI"/>
              </a:rPr>
              <a:t>Drug offenses</a:t>
            </a:r>
          </a:p>
        </p:txBody>
      </p:sp>
    </p:spTree>
    <p:extLst>
      <p:ext uri="{BB962C8B-B14F-4D97-AF65-F5344CB8AC3E}">
        <p14:creationId xmlns:p14="http://schemas.microsoft.com/office/powerpoint/2010/main" val="48064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C1AE-A9AE-6242-9C01-EC371E6C6D4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903B45C-CBAA-42D8-39E2-F3BE170B4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EB2098A3-C340-B8AB-2805-3B424DE34A37}"/>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Strengths of DJS</a:t>
            </a:r>
            <a:endParaRPr lang="en-US"/>
          </a:p>
        </p:txBody>
      </p:sp>
      <p:sp>
        <p:nvSpPr>
          <p:cNvPr id="3" name="TextBox 2">
            <a:extLst>
              <a:ext uri="{FF2B5EF4-FFF2-40B4-BE49-F238E27FC236}">
                <a16:creationId xmlns:a16="http://schemas.microsoft.com/office/drawing/2014/main" id="{B5F8E600-DACD-E0D8-C2F0-0EE9A8626E54}"/>
              </a:ext>
            </a:extLst>
          </p:cNvPr>
          <p:cNvSpPr txBox="1"/>
          <p:nvPr/>
        </p:nvSpPr>
        <p:spPr>
          <a:xfrm>
            <a:off x="538667" y="1719574"/>
            <a:ext cx="10449585" cy="4154984"/>
          </a:xfrm>
          <a:prstGeom prst="rect">
            <a:avLst/>
          </a:prstGeom>
          <a:noFill/>
        </p:spPr>
        <p:txBody>
          <a:bodyPr wrap="square" lIns="91440" tIns="45720" rIns="91440" bIns="45720" rtlCol="0" anchor="t">
            <a:spAutoFit/>
          </a:bodyPr>
          <a:lstStyle/>
          <a:p>
            <a:pPr marL="1371600" lvl="2" indent="-457200">
              <a:buFont typeface="Arial"/>
              <a:buChar char="•"/>
            </a:pPr>
            <a:r>
              <a:rPr lang="en-US" sz="2400">
                <a:latin typeface="Arial"/>
                <a:cs typeface="Segoe UI"/>
              </a:rPr>
              <a:t>Accurate risk/needs assessment → reliable case planning</a:t>
            </a:r>
            <a:endParaRPr lang="en-US"/>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Strong behavior management system at YCC</a:t>
            </a:r>
          </a:p>
          <a:p>
            <a:pPr marL="1371600" lvl="2" indent="-457200">
              <a:buFont typeface="Arial"/>
              <a:buChar char="•"/>
            </a:pPr>
            <a:endParaRPr lang="en-US" sz="2400">
              <a:latin typeface="Arial"/>
              <a:cs typeface="Segoe UI"/>
            </a:endParaRPr>
          </a:p>
          <a:p>
            <a:pPr marL="1828800" lvl="3" indent="-457200">
              <a:buFont typeface="Arial"/>
              <a:buChar char="•"/>
            </a:pPr>
            <a:r>
              <a:rPr lang="en-US" sz="2400">
                <a:latin typeface="Arial"/>
                <a:cs typeface="Segoe UI"/>
              </a:rPr>
              <a:t>De-escalation as first response</a:t>
            </a:r>
          </a:p>
          <a:p>
            <a:pPr marL="1828800" lvl="3" indent="-457200">
              <a:buFont typeface="Arial"/>
              <a:buChar char="•"/>
            </a:pPr>
            <a:r>
              <a:rPr lang="en-US" sz="2400">
                <a:latin typeface="Arial"/>
                <a:cs typeface="Segoe UI"/>
              </a:rPr>
              <a:t>Staff trained in safe physical interventions</a:t>
            </a:r>
          </a:p>
          <a:p>
            <a:pPr marL="1828800" lvl="3"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Evidence-based interventions:</a:t>
            </a:r>
          </a:p>
          <a:p>
            <a:pPr marL="1371600" lvl="2" indent="-457200">
              <a:buFont typeface="Arial"/>
              <a:buChar char="•"/>
            </a:pPr>
            <a:endParaRPr lang="en-US" sz="2400">
              <a:latin typeface="Arial"/>
              <a:cs typeface="Segoe UI"/>
            </a:endParaRPr>
          </a:p>
          <a:p>
            <a:pPr marL="1828800" lvl="3" indent="-457200">
              <a:buFont typeface="Arial"/>
              <a:buChar char="•"/>
            </a:pPr>
            <a:r>
              <a:rPr lang="en-US" sz="2400">
                <a:latin typeface="Arial"/>
                <a:cs typeface="Segoe UI"/>
              </a:rPr>
              <a:t>Cognitive-behavioral approaches</a:t>
            </a:r>
          </a:p>
          <a:p>
            <a:pPr marL="1828800" lvl="3" indent="-457200">
              <a:buFont typeface="Arial"/>
              <a:buChar char="•"/>
            </a:pPr>
            <a:r>
              <a:rPr lang="en-US" sz="2400">
                <a:latin typeface="Arial"/>
                <a:cs typeface="Segoe UI"/>
              </a:rPr>
              <a:t>Focus = risk reduction, not just containment</a:t>
            </a:r>
          </a:p>
        </p:txBody>
      </p:sp>
    </p:spTree>
    <p:extLst>
      <p:ext uri="{BB962C8B-B14F-4D97-AF65-F5344CB8AC3E}">
        <p14:creationId xmlns:p14="http://schemas.microsoft.com/office/powerpoint/2010/main" val="24501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BF0DC-4330-4611-4968-463E38807B2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B722738-6708-6769-F622-43A56B85D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82A464BF-E10F-F38B-6D38-D1DC113D76BB}"/>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Challenges and Gaps</a:t>
            </a:r>
            <a:endParaRPr lang="en-US"/>
          </a:p>
        </p:txBody>
      </p:sp>
      <p:sp>
        <p:nvSpPr>
          <p:cNvPr id="3" name="TextBox 2">
            <a:extLst>
              <a:ext uri="{FF2B5EF4-FFF2-40B4-BE49-F238E27FC236}">
                <a16:creationId xmlns:a16="http://schemas.microsoft.com/office/drawing/2014/main" id="{CD1CB07C-6D1F-DA6E-EDED-69B8D0C2F234}"/>
              </a:ext>
            </a:extLst>
          </p:cNvPr>
          <p:cNvSpPr txBox="1"/>
          <p:nvPr/>
        </p:nvSpPr>
        <p:spPr>
          <a:xfrm>
            <a:off x="538667" y="1861088"/>
            <a:ext cx="10493127" cy="3785652"/>
          </a:xfrm>
          <a:prstGeom prst="rect">
            <a:avLst/>
          </a:prstGeom>
          <a:noFill/>
        </p:spPr>
        <p:txBody>
          <a:bodyPr wrap="square" lIns="91440" tIns="45720" rIns="91440" bIns="45720" rtlCol="0" anchor="t">
            <a:spAutoFit/>
          </a:bodyPr>
          <a:lstStyle/>
          <a:p>
            <a:pPr marL="1371600" lvl="2" indent="-457200">
              <a:buFont typeface="Arial"/>
              <a:buChar char="•"/>
            </a:pPr>
            <a:r>
              <a:rPr lang="en-US" sz="2400">
                <a:latin typeface="Arial"/>
                <a:cs typeface="Segoe UI"/>
              </a:rPr>
              <a:t>No residential treatment in ND for youth with problematic sexual behaviors</a:t>
            </a:r>
            <a:endParaRPr lang="en-US"/>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Limited QRTP &amp; PRTF capacity → struggle with high-behavior youth</a:t>
            </a:r>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Services designed primarily for high-criminal-risk youth</a:t>
            </a:r>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Not well-suited for 20% driven by trauma, mental health, or substance use</a:t>
            </a:r>
          </a:p>
        </p:txBody>
      </p:sp>
    </p:spTree>
    <p:extLst>
      <p:ext uri="{BB962C8B-B14F-4D97-AF65-F5344CB8AC3E}">
        <p14:creationId xmlns:p14="http://schemas.microsoft.com/office/powerpoint/2010/main" val="239310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3E9995-55F3-AD53-ABFC-E2764E5BACE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1ACB7F6-8C23-3F77-5289-CA8FA9B4D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3AB3C9F3-CBE2-D27F-65D2-9F905BB66D1A}"/>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Juvenile Services</a:t>
            </a:r>
            <a:endParaRPr lang="en-US">
              <a:latin typeface="Arial"/>
              <a:cs typeface="Segoe UI"/>
            </a:endParaRPr>
          </a:p>
        </p:txBody>
      </p:sp>
      <p:sp>
        <p:nvSpPr>
          <p:cNvPr id="3" name="TextBox 2">
            <a:extLst>
              <a:ext uri="{FF2B5EF4-FFF2-40B4-BE49-F238E27FC236}">
                <a16:creationId xmlns:a16="http://schemas.microsoft.com/office/drawing/2014/main" id="{E068EAAC-107F-EACA-BEFF-9393F7349751}"/>
              </a:ext>
            </a:extLst>
          </p:cNvPr>
          <p:cNvSpPr txBox="1"/>
          <p:nvPr/>
        </p:nvSpPr>
        <p:spPr>
          <a:xfrm>
            <a:off x="255639" y="1861088"/>
            <a:ext cx="11690555" cy="3847207"/>
          </a:xfrm>
          <a:prstGeom prst="rect">
            <a:avLst/>
          </a:prstGeom>
          <a:noFill/>
        </p:spPr>
        <p:txBody>
          <a:bodyPr wrap="square" lIns="91440" tIns="45720" rIns="91440" bIns="45720" rtlCol="0" anchor="t">
            <a:spAutoFit/>
          </a:bodyPr>
          <a:lstStyle/>
          <a:p>
            <a:pPr lvl="1"/>
            <a:r>
              <a:rPr lang="en-US" sz="2400" b="1">
                <a:latin typeface="Arial"/>
                <a:cs typeface="Arial"/>
              </a:rPr>
              <a:t>Challenges and Gaps</a:t>
            </a:r>
          </a:p>
          <a:p>
            <a:pPr marL="914400" lvl="1" indent="-457200">
              <a:buFont typeface="Arial"/>
              <a:buChar char="•"/>
            </a:pPr>
            <a:endParaRPr lang="en-US" sz="2400" i="1">
              <a:latin typeface="Arial"/>
              <a:cs typeface="Segoe UI"/>
            </a:endParaRPr>
          </a:p>
          <a:p>
            <a:pPr marL="914400" lvl="1" indent="-457200">
              <a:buFont typeface="Arial"/>
              <a:buChar char="•"/>
            </a:pPr>
            <a:r>
              <a:rPr lang="en-US" sz="2800" i="1">
                <a:latin typeface="Arial"/>
                <a:cs typeface="Segoe UI"/>
              </a:rPr>
              <a:t>No residential treatment in ND for youth with problematic sexual behaviors</a:t>
            </a:r>
          </a:p>
          <a:p>
            <a:pPr marL="914400" lvl="1" indent="-457200">
              <a:buFont typeface="Arial"/>
              <a:buChar char="•"/>
            </a:pPr>
            <a:r>
              <a:rPr lang="en-US" sz="2800" i="1">
                <a:latin typeface="Arial"/>
                <a:cs typeface="Segoe UI"/>
              </a:rPr>
              <a:t>Limited QRTP &amp; PRTF capacity → struggle with high-behavior youth</a:t>
            </a:r>
          </a:p>
          <a:p>
            <a:pPr marL="914400" lvl="1" indent="-457200">
              <a:buFont typeface="Arial"/>
              <a:buChar char="•"/>
            </a:pPr>
            <a:r>
              <a:rPr lang="en-US" sz="2800" i="1">
                <a:latin typeface="Arial"/>
                <a:cs typeface="Segoe UI"/>
              </a:rPr>
              <a:t>Services designed primarily for high-criminal-risk youth</a:t>
            </a:r>
          </a:p>
          <a:p>
            <a:pPr marL="914400" lvl="1" indent="-457200">
              <a:buFont typeface="Arial"/>
              <a:buChar char="•"/>
            </a:pPr>
            <a:r>
              <a:rPr lang="en-US" sz="2800" i="1">
                <a:latin typeface="Arial"/>
                <a:cs typeface="Segoe UI"/>
              </a:rPr>
              <a:t>Not well-suited for 20% driven by trauma, mental health, or substance use</a:t>
            </a:r>
          </a:p>
        </p:txBody>
      </p:sp>
    </p:spTree>
    <p:extLst>
      <p:ext uri="{BB962C8B-B14F-4D97-AF65-F5344CB8AC3E}">
        <p14:creationId xmlns:p14="http://schemas.microsoft.com/office/powerpoint/2010/main" val="188315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E7EB0-2866-6517-BBFE-F8D0F5D79BC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A479ED6-5F81-2B09-C5C9-560AB4F15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extBox 1">
            <a:extLst>
              <a:ext uri="{FF2B5EF4-FFF2-40B4-BE49-F238E27FC236}">
                <a16:creationId xmlns:a16="http://schemas.microsoft.com/office/drawing/2014/main" id="{CCFEB422-9AEE-98E5-2894-9849CFD34714}"/>
              </a:ext>
            </a:extLst>
          </p:cNvPr>
          <p:cNvSpPr txBox="1"/>
          <p:nvPr/>
        </p:nvSpPr>
        <p:spPr>
          <a:xfrm>
            <a:off x="540327" y="398667"/>
            <a:ext cx="8478627" cy="830997"/>
          </a:xfrm>
          <a:prstGeom prst="rect">
            <a:avLst/>
          </a:prstGeom>
          <a:noFill/>
        </p:spPr>
        <p:txBody>
          <a:bodyPr wrap="square" lIns="91440" tIns="45720" rIns="91440" bIns="45720" rtlCol="0" anchor="t">
            <a:spAutoFit/>
          </a:bodyPr>
          <a:lstStyle/>
          <a:p>
            <a:r>
              <a:rPr lang="en-US" sz="4800">
                <a:latin typeface="Arial"/>
                <a:cs typeface="Segoe UI"/>
              </a:rPr>
              <a:t>Success Defined</a:t>
            </a:r>
            <a:endParaRPr lang="en-US"/>
          </a:p>
        </p:txBody>
      </p:sp>
      <p:sp>
        <p:nvSpPr>
          <p:cNvPr id="3" name="TextBox 2">
            <a:extLst>
              <a:ext uri="{FF2B5EF4-FFF2-40B4-BE49-F238E27FC236}">
                <a16:creationId xmlns:a16="http://schemas.microsoft.com/office/drawing/2014/main" id="{A4C4C2BB-F8B7-2CB3-24F8-E782BE57BEF6}"/>
              </a:ext>
            </a:extLst>
          </p:cNvPr>
          <p:cNvSpPr txBox="1"/>
          <p:nvPr/>
        </p:nvSpPr>
        <p:spPr>
          <a:xfrm>
            <a:off x="538667" y="1861088"/>
            <a:ext cx="10460470" cy="3046988"/>
          </a:xfrm>
          <a:prstGeom prst="rect">
            <a:avLst/>
          </a:prstGeom>
          <a:noFill/>
        </p:spPr>
        <p:txBody>
          <a:bodyPr wrap="square" lIns="91440" tIns="45720" rIns="91440" bIns="45720" rtlCol="0" anchor="t">
            <a:spAutoFit/>
          </a:bodyPr>
          <a:lstStyle/>
          <a:p>
            <a:pPr marL="1371600" lvl="2" indent="-457200">
              <a:buFont typeface="Arial"/>
              <a:buChar char="•"/>
            </a:pPr>
            <a:r>
              <a:rPr lang="en-US" sz="2400">
                <a:latin typeface="Arial"/>
                <a:cs typeface="Segoe UI"/>
              </a:rPr>
              <a:t>Dual system of care:</a:t>
            </a:r>
            <a:endParaRPr lang="en-US"/>
          </a:p>
          <a:p>
            <a:pPr marL="1371600" lvl="2" indent="-457200">
              <a:buFont typeface="Arial"/>
              <a:buChar char="•"/>
            </a:pPr>
            <a:endParaRPr lang="en-US" sz="2400">
              <a:latin typeface="Arial"/>
              <a:cs typeface="Segoe UI"/>
            </a:endParaRPr>
          </a:p>
          <a:p>
            <a:pPr marL="1828800" lvl="3" indent="-457200">
              <a:buFont typeface="Arial"/>
              <a:buChar char="•"/>
            </a:pPr>
            <a:r>
              <a:rPr lang="en-US" sz="2400">
                <a:latin typeface="Arial"/>
                <a:cs typeface="Segoe UI"/>
              </a:rPr>
              <a:t>Effective risk-reduction for serious, violent youth</a:t>
            </a:r>
          </a:p>
          <a:p>
            <a:pPr marL="1828800" lvl="3" indent="-457200">
              <a:buFont typeface="Arial"/>
              <a:buChar char="•"/>
            </a:pPr>
            <a:r>
              <a:rPr lang="en-US" sz="2400">
                <a:latin typeface="Arial"/>
                <a:cs typeface="Segoe UI"/>
              </a:rPr>
              <a:t>Specialized services for youth driven by trauma, MH, SUD</a:t>
            </a:r>
          </a:p>
          <a:p>
            <a:pPr marL="1828800" lvl="3"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Critical to distinguish risk-driven vs. need-driven behavior</a:t>
            </a:r>
          </a:p>
          <a:p>
            <a:pPr marL="1371600" lvl="2" indent="-457200">
              <a:buFont typeface="Arial"/>
              <a:buChar char="•"/>
            </a:pPr>
            <a:endParaRPr lang="en-US" sz="2400">
              <a:latin typeface="Arial"/>
              <a:cs typeface="Segoe UI"/>
            </a:endParaRPr>
          </a:p>
          <a:p>
            <a:pPr marL="1371600" lvl="2" indent="-457200">
              <a:buFont typeface="Arial"/>
              <a:buChar char="•"/>
            </a:pPr>
            <a:r>
              <a:rPr lang="en-US" sz="2400">
                <a:latin typeface="Arial"/>
                <a:cs typeface="Segoe UI"/>
              </a:rPr>
              <a:t>Success = protecting public safety and addressing root causes</a:t>
            </a:r>
          </a:p>
        </p:txBody>
      </p:sp>
    </p:spTree>
    <p:extLst>
      <p:ext uri="{BB962C8B-B14F-4D97-AF65-F5344CB8AC3E}">
        <p14:creationId xmlns:p14="http://schemas.microsoft.com/office/powerpoint/2010/main" val="57653459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0</TotalTime>
  <Words>1560</Words>
  <Application>Microsoft Office PowerPoint</Application>
  <PresentationFormat>Widescreen</PresentationFormat>
  <Paragraphs>149</Paragraphs>
  <Slides>10</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Calibri Light</vt:lpstr>
      <vt:lpstr>Segoe UI</vt:lpstr>
      <vt:lpstr>Retrospect</vt:lpstr>
      <vt:lpstr>Cross Systems Solutions for Children with Significant Behavioral / Psychiatric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Bjergaard, Lisa J.</dc:creator>
  <cp:lastModifiedBy>Christy, Mary A.</cp:lastModifiedBy>
  <cp:revision>2</cp:revision>
  <dcterms:created xsi:type="dcterms:W3CDTF">2025-09-04T20:39:33Z</dcterms:created>
  <dcterms:modified xsi:type="dcterms:W3CDTF">2025-09-05T13:59:03Z</dcterms:modified>
</cp:coreProperties>
</file>