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65" r:id="rId5"/>
    <p:sldId id="256" r:id="rId6"/>
    <p:sldId id="257" r:id="rId7"/>
    <p:sldId id="258" r:id="rId8"/>
    <p:sldId id="269" r:id="rId9"/>
    <p:sldId id="270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33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82347" autoAdjust="0"/>
  </p:normalViewPr>
  <p:slideViewPr>
    <p:cSldViewPr snapToGrid="0">
      <p:cViewPr varScale="1">
        <p:scale>
          <a:sx n="61" d="100"/>
          <a:sy n="61" d="100"/>
        </p:scale>
        <p:origin x="8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64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5F985-7104-46D6-B547-BE328BB1485A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A3BD-610E-499C-ACE0-3509C98986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49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A3BD-610E-499C-ACE0-3509C989861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5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A3BD-610E-499C-ACE0-3509C989861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2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A3BD-610E-499C-ACE0-3509C989861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38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A3BD-610E-499C-ACE0-3509C989861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769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A3BD-610E-499C-ACE0-3509C989861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41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970D2-BB23-EB0D-F119-7A41B6B722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1122363"/>
            <a:ext cx="10355981" cy="2387600"/>
          </a:xfrm>
        </p:spPr>
        <p:txBody>
          <a:bodyPr anchor="b">
            <a:normAutofit/>
          </a:bodyPr>
          <a:lstStyle>
            <a:lvl1pPr algn="l">
              <a:defRPr sz="8000" b="1" i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Presentation</a:t>
            </a:r>
            <a:br>
              <a:rPr lang="en-US" dirty="0"/>
            </a:br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82455-237B-23A2-8D60-03EF3A4571B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869356"/>
            <a:ext cx="10355981" cy="1388444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Presentation subtitle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718C3-171F-0C48-0EB1-4280D75CD3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183095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527623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3B36F-8FC2-4AAD-EA2A-FD62476538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7398" y="2376805"/>
            <a:ext cx="10462661" cy="1325563"/>
          </a:xfrm>
        </p:spPr>
        <p:txBody>
          <a:bodyPr>
            <a:normAutofit/>
          </a:bodyPr>
          <a:lstStyle>
            <a:lvl1pPr>
              <a:defRPr sz="4800" b="1" i="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Section divider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CB7AF64F-89C0-552B-9E84-7DC77DE14D2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199" y="3869356"/>
            <a:ext cx="10355981" cy="13884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Section subtitle</a:t>
            </a:r>
          </a:p>
        </p:txBody>
      </p:sp>
    </p:spTree>
    <p:extLst>
      <p:ext uri="{BB962C8B-B14F-4D97-AF65-F5344CB8AC3E}">
        <p14:creationId xmlns:p14="http://schemas.microsoft.com/office/powerpoint/2010/main" val="1963862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55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ED531-D9E3-1AF2-D7D4-1249A8FD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7" y="365125"/>
            <a:ext cx="10847672" cy="1325563"/>
          </a:xfrm>
        </p:spPr>
        <p:txBody>
          <a:bodyPr/>
          <a:lstStyle>
            <a:lvl1pPr>
              <a:defRPr b="1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296DC-CFC7-33C8-B00C-4C8392534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267" y="1825625"/>
            <a:ext cx="10847672" cy="4180539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944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E4357-5FD1-1413-6993-F14D517A6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7" y="365125"/>
            <a:ext cx="10921465" cy="1325563"/>
          </a:xfrm>
        </p:spPr>
        <p:txBody>
          <a:bodyPr/>
          <a:lstStyle>
            <a:lvl1pPr>
              <a:defRPr b="1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014C4-5FD0-5747-66D8-AB764E6E19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267" y="1825625"/>
            <a:ext cx="5384533" cy="435133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E25ABC-4F5F-2E25-FCBF-222A191927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384533" cy="4351338"/>
          </a:xfrm>
        </p:spPr>
        <p:txBody>
          <a:bodyPr/>
          <a:lstStyle>
            <a:lvl1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266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0E01A-F6AD-A5DC-B6D4-225EFFDAE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8" y="365125"/>
            <a:ext cx="10899240" cy="1325563"/>
          </a:xfrm>
        </p:spPr>
        <p:txBody>
          <a:bodyPr/>
          <a:lstStyle>
            <a:lvl1pPr>
              <a:defRPr b="1" i="0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56E1A-A15B-B8AC-D0E5-0A1041978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5268" y="1681163"/>
            <a:ext cx="536230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DD6FB2-1556-ABD9-1183-D044B94D4C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5268" y="2627697"/>
            <a:ext cx="5362308" cy="3359217"/>
          </a:xfrm>
        </p:spPr>
        <p:txBody>
          <a:bodyPr/>
          <a:lstStyle>
            <a:lvl1pPr>
              <a:defRPr sz="2400" b="0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 b="0" i="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3869C-6EAC-D97A-0829-9E791743C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36230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E0C228-F788-9DFD-F562-A5236D3A0C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27697"/>
            <a:ext cx="5362308" cy="3359217"/>
          </a:xfrm>
        </p:spPr>
        <p:txBody>
          <a:bodyPr/>
          <a:lstStyle>
            <a:lvl1pPr>
              <a:defRPr sz="2400" b="0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200" b="0" i="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b="0" i="0">
                <a:latin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116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B3E15-3053-6006-02B6-DE27BA884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268" y="457200"/>
            <a:ext cx="4136758" cy="1600200"/>
          </a:xfrm>
        </p:spPr>
        <p:txBody>
          <a:bodyPr anchor="b"/>
          <a:lstStyle>
            <a:lvl1pPr>
              <a:defRPr sz="3200" b="1" i="0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1B071-3A32-D883-6228-53B3FA487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373544" cy="4873625"/>
          </a:xfrm>
        </p:spPr>
        <p:txBody>
          <a:bodyPr/>
          <a:lstStyle>
            <a:lvl1pPr>
              <a:defRPr sz="3200" b="0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2800" b="0" i="0">
                <a:latin typeface="Segoe UI" panose="020B0502040204020203" pitchFamily="34" charset="0"/>
                <a:cs typeface="Segoe UI" panose="020B0502040204020203" pitchFamily="34" charset="0"/>
              </a:defRPr>
            </a:lvl2pPr>
            <a:lvl3pPr>
              <a:defRPr sz="2400" b="0" i="0">
                <a:latin typeface="Segoe UI" panose="020B0502040204020203" pitchFamily="34" charset="0"/>
                <a:cs typeface="Segoe UI" panose="020B0502040204020203" pitchFamily="34" charset="0"/>
              </a:defRPr>
            </a:lvl3pPr>
            <a:lvl4pPr>
              <a:defRPr sz="2000" b="0" i="0">
                <a:latin typeface="Segoe UI" panose="020B0502040204020203" pitchFamily="34" charset="0"/>
                <a:cs typeface="Segoe UI" panose="020B0502040204020203" pitchFamily="34" charset="0"/>
              </a:defRPr>
            </a:lvl4pPr>
            <a:lvl5pPr>
              <a:defRPr sz="2000" b="0" i="0">
                <a:latin typeface="Segoe UI" panose="020B0502040204020203" pitchFamily="34" charset="0"/>
                <a:cs typeface="Segoe UI" panose="020B0502040204020203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C024E6-744C-2919-B9E9-6265A50E8C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5268" y="2057400"/>
            <a:ext cx="4136758" cy="3811588"/>
          </a:xfrm>
        </p:spPr>
        <p:txBody>
          <a:bodyPr/>
          <a:lstStyle>
            <a:lvl1pPr marL="0" indent="0">
              <a:buNone/>
              <a:defRPr sz="1600" b="0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10796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F11F1-8657-3130-4A6C-CAEACC34F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642" y="457200"/>
            <a:ext cx="4146383" cy="1600200"/>
          </a:xfrm>
        </p:spPr>
        <p:txBody>
          <a:bodyPr anchor="b"/>
          <a:lstStyle>
            <a:lvl1pPr>
              <a:defRPr sz="3200" b="1" i="0">
                <a:solidFill>
                  <a:srgbClr val="783336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7EFE5-388D-B59A-68E7-2DCC209C5D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38317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CC8688-0337-CD2C-8A1B-9CE3C7EB7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5642" y="2057400"/>
            <a:ext cx="4146383" cy="3811588"/>
          </a:xfrm>
        </p:spPr>
        <p:txBody>
          <a:bodyPr/>
          <a:lstStyle>
            <a:lvl1pPr marL="0" indent="0">
              <a:buNone/>
              <a:defRPr sz="1600" b="0" i="0"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6118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950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3C0B09-94C8-299A-FB0F-AF49B921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EDD1E7-6F86-64B6-C2A7-9FD3DD06C2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0FFE76-46E3-FFA1-A590-FFE952037E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3A9948-EBDB-2241-9619-B044DB0CC9DE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4941BF-EBEF-DE51-326B-262B91412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A037A-5D32-7C87-9275-E18EB7025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8F6CAE-E344-4A45-A911-313FDEBC3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9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0" r:id="rId4"/>
    <p:sldLayoutId id="2147483652" r:id="rId5"/>
    <p:sldLayoutId id="2147483653" r:id="rId6"/>
    <p:sldLayoutId id="2147483656" r:id="rId7"/>
    <p:sldLayoutId id="2147483657" r:id="rId8"/>
    <p:sldLayoutId id="2147483658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E1073-C9D0-973D-2E79-7B61390C8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Federal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792A1F-C415-4FDA-4FBE-544E92CBC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IDEA guarantees every student with a disability the right to a Free Appropriate Public Education (FAPE)—even when behavioral challenges arise.</a:t>
            </a:r>
          </a:p>
          <a:p>
            <a:r>
              <a:rPr lang="en-US" dirty="0"/>
              <a:t>Schools must continue services during disciplinary actions and address behavior through the IEP process.</a:t>
            </a:r>
          </a:p>
          <a:p>
            <a:r>
              <a:rPr lang="en-US" dirty="0"/>
              <a:t>Maintaining a safe and orderly campus is a parallel responsibility, requiring fair, evidence-based discipline.</a:t>
            </a:r>
          </a:p>
          <a:p>
            <a:r>
              <a:rPr lang="en-US" dirty="0"/>
              <a:t>These dual obligations demand inclusive, legally sound practices that protect both student rights and school safety.</a:t>
            </a:r>
          </a:p>
        </p:txBody>
      </p:sp>
    </p:spTree>
    <p:extLst>
      <p:ext uri="{BB962C8B-B14F-4D97-AF65-F5344CB8AC3E}">
        <p14:creationId xmlns:p14="http://schemas.microsoft.com/office/powerpoint/2010/main" val="676638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7C188D-7A3B-AC04-5111-D729068C1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is your definition of children with significant behavioral/psychiatric needs?</a:t>
            </a:r>
          </a:p>
        </p:txBody>
      </p:sp>
      <p:pic>
        <p:nvPicPr>
          <p:cNvPr id="3" name="Content Placeholder 2" descr="Question Mark outline">
            <a:extLst>
              <a:ext uri="{FF2B5EF4-FFF2-40B4-BE49-F238E27FC236}">
                <a16:creationId xmlns:a16="http://schemas.microsoft.com/office/drawing/2014/main" id="{43671FE7-B678-C863-5B97-59CC95A4AF9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108938" y="2305781"/>
            <a:ext cx="3974123" cy="3974123"/>
          </a:xfrm>
        </p:spPr>
      </p:pic>
    </p:spTree>
    <p:extLst>
      <p:ext uri="{BB962C8B-B14F-4D97-AF65-F5344CB8AC3E}">
        <p14:creationId xmlns:p14="http://schemas.microsoft.com/office/powerpoint/2010/main" val="1333186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6A9733-F183-DE5A-DE03-02E35E5EB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sz="2700" dirty="0"/>
            </a:br>
            <a:r>
              <a:rPr lang="en-US" sz="6000" dirty="0"/>
              <a:t>Strengths</a:t>
            </a:r>
            <a:br>
              <a:rPr lang="en-US" dirty="0"/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D0E307-B560-1F52-0D5C-CD634A81A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Dedicated educators &amp; administrators</a:t>
            </a:r>
          </a:p>
          <a:p>
            <a:r>
              <a:rPr lang="en-US" dirty="0"/>
              <a:t>State funding for high-cost students</a:t>
            </a:r>
          </a:p>
          <a:p>
            <a:r>
              <a:rPr lang="en-US"/>
              <a:t>Beginning collaboration </a:t>
            </a:r>
            <a:r>
              <a:rPr lang="en-US" dirty="0"/>
              <a:t>with other state &amp; local agencies</a:t>
            </a:r>
          </a:p>
          <a:p>
            <a:r>
              <a:rPr lang="en-US" dirty="0"/>
              <a:t>Guidelines for IDEA eligibility categories</a:t>
            </a:r>
          </a:p>
          <a:p>
            <a:r>
              <a:rPr lang="en-US" dirty="0"/>
              <a:t>Evidence based practices trainings to increase student engagement 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82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8789D-6143-B84C-1CA7-761C2041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Challenges of your continuum of care across systems and where are the gaps in services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5C85B-2DDF-1BD5-9235-0EF46040F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for full day specialized classrooms for behavioral health (especially in rural areas)</a:t>
            </a:r>
          </a:p>
          <a:p>
            <a:r>
              <a:rPr lang="en-US" dirty="0"/>
              <a:t>A visual of how DHHS continuum of care and IDEA least restrictive environment intertwine.</a:t>
            </a:r>
          </a:p>
          <a:p>
            <a:r>
              <a:rPr lang="en-US" dirty="0"/>
              <a:t>Space for school personnel and DHHS staff to brainstorm around particular students</a:t>
            </a:r>
          </a:p>
          <a:p>
            <a:r>
              <a:rPr lang="en-US" dirty="0"/>
              <a:t>Shortages and turn over of school based and community providers</a:t>
            </a:r>
          </a:p>
          <a:p>
            <a:r>
              <a:rPr lang="en-US" dirty="0"/>
              <a:t>Comprehensive evaluations for students</a:t>
            </a:r>
          </a:p>
          <a:p>
            <a:pPr lvl="1"/>
            <a:r>
              <a:rPr lang="en-US" dirty="0"/>
              <a:t>Get to root cause</a:t>
            </a:r>
          </a:p>
          <a:p>
            <a:endParaRPr lang="en-US" dirty="0"/>
          </a:p>
          <a:p>
            <a:endParaRPr lang="en-US" dirty="0">
              <a:highlight>
                <a:srgbClr val="FFFF00"/>
              </a:highlight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1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D9501-70F3-5C6B-061A-E0387E896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Challenges,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44EB6C-52E2-A6FC-6705-581264BC5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Administrators’ understanding IDEA, Section 504, NDCC</a:t>
            </a:r>
          </a:p>
          <a:p>
            <a:r>
              <a:rPr lang="en-US" dirty="0"/>
              <a:t>Access to teachers for training</a:t>
            </a:r>
          </a:p>
          <a:p>
            <a:r>
              <a:rPr lang="en-US" dirty="0"/>
              <a:t>Transportation</a:t>
            </a:r>
          </a:p>
          <a:p>
            <a:r>
              <a:rPr lang="en-US" dirty="0"/>
              <a:t>Ability to fund behavioral specialists or coaches to support schools</a:t>
            </a:r>
          </a:p>
          <a:p>
            <a:r>
              <a:rPr lang="en-US" dirty="0"/>
              <a:t>Transition to and from residential or treatment programs</a:t>
            </a:r>
          </a:p>
          <a:p>
            <a:r>
              <a:rPr lang="en-US" dirty="0"/>
              <a:t>Medicaid</a:t>
            </a:r>
          </a:p>
          <a:p>
            <a:r>
              <a:rPr lang="en-US" dirty="0"/>
              <a:t>Integrated MTSS – earlier identification of needs</a:t>
            </a:r>
          </a:p>
          <a:p>
            <a:r>
              <a:rPr lang="en-US" dirty="0"/>
              <a:t>Presuming Competence and giving students a clean slate</a:t>
            </a:r>
          </a:p>
          <a:p>
            <a:r>
              <a:rPr lang="en-US" dirty="0"/>
              <a:t>Focusing on prevention versus intervention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71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8C450CD-10D4-B4C3-7DF5-F66B4A34F6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161" y="230388"/>
            <a:ext cx="4277695" cy="59528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BEF1B7-4A50-B5C1-D7B9-8CCE155A5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7056" y="92786"/>
            <a:ext cx="4573037" cy="622804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1A5D988-2B41-2CB8-3EAF-DCCFF50CD07F}"/>
              </a:ext>
            </a:extLst>
          </p:cNvPr>
          <p:cNvCxnSpPr/>
          <p:nvPr/>
        </p:nvCxnSpPr>
        <p:spPr>
          <a:xfrm>
            <a:off x="5814131" y="303337"/>
            <a:ext cx="0" cy="59528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6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07AD2-F5C0-3E12-ADB4-4EC278ED1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623" y="221427"/>
            <a:ext cx="10923410" cy="1325563"/>
          </a:xfrm>
        </p:spPr>
        <p:txBody>
          <a:bodyPr>
            <a:normAutofit/>
          </a:bodyPr>
          <a:lstStyle/>
          <a:p>
            <a:r>
              <a:rPr lang="en-US" sz="5400" dirty="0"/>
              <a:t>What Does Success Look Like?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7E2DF51-0879-4324-8033-A482DAEDBB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027" y="1685536"/>
            <a:ext cx="8970306" cy="43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5NDDPI_3.potx" id="{AD00EE9C-62C4-46DC-A5AC-E0CE44A3A62C}" vid="{4B5220D7-074F-4241-A4C3-D232A30805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5d83d48-fb20-4537-95a6-325135718581" xsi:nil="true"/>
    <lcf76f155ced4ddcb4097134ff3c332f xmlns="cc1bfb22-c70b-4a9c-a935-9b63ef5f95d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00C20FA096440BF62DE6F2DEDB4F0" ma:contentTypeVersion="19" ma:contentTypeDescription="Create a new document." ma:contentTypeScope="" ma:versionID="d6c2bc6f6f655e5a79afa747b6d1ab07">
  <xsd:schema xmlns:xsd="http://www.w3.org/2001/XMLSchema" xmlns:xs="http://www.w3.org/2001/XMLSchema" xmlns:p="http://schemas.microsoft.com/office/2006/metadata/properties" xmlns:ns1="http://schemas.microsoft.com/sharepoint/v3" xmlns:ns2="cc1bfb22-c70b-4a9c-a935-9b63ef5f95d2" xmlns:ns3="a71747a4-bcc5-48e1-b72f-0cde11e5315e" xmlns:ns4="25d83d48-fb20-4537-95a6-325135718581" targetNamespace="http://schemas.microsoft.com/office/2006/metadata/properties" ma:root="true" ma:fieldsID="a8bab8174d0433a709b7aafc214aeaf5" ns1:_="" ns2:_="" ns3:_="" ns4:_="">
    <xsd:import namespace="http://schemas.microsoft.com/sharepoint/v3"/>
    <xsd:import namespace="cc1bfb22-c70b-4a9c-a935-9b63ef5f95d2"/>
    <xsd:import namespace="a71747a4-bcc5-48e1-b72f-0cde11e5315e"/>
    <xsd:import namespace="25d83d48-fb20-4537-95a6-3251357185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bfb22-c70b-4a9c-a935-9b63ef5f95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be65411-2828-40d8-bdc2-0527504d90e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1747a4-bcc5-48e1-b72f-0cde11e5315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d83d48-fb20-4537-95a6-325135718581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2339c698-64f7-4368-b478-ccb986a8dc53}" ma:internalName="TaxCatchAll" ma:showField="CatchAllData" ma:web="a71747a4-bcc5-48e1-b72f-0cde11e5315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5FD5AD-EE9F-40DC-99FF-A298CC0B697E}">
  <ds:schemaRefs>
    <ds:schemaRef ds:uri="http://schemas.microsoft.com/office/2006/documentManagement/types"/>
    <ds:schemaRef ds:uri="http://schemas.microsoft.com/sharepoint/v3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  <ds:schemaRef ds:uri="25d83d48-fb20-4537-95a6-325135718581"/>
    <ds:schemaRef ds:uri="a71747a4-bcc5-48e1-b72f-0cde11e5315e"/>
    <ds:schemaRef ds:uri="cc1bfb22-c70b-4a9c-a935-9b63ef5f95d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0CA94E1-CF10-49AA-8457-7E90C2CDBA1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c1bfb22-c70b-4a9c-a935-9b63ef5f95d2"/>
    <ds:schemaRef ds:uri="a71747a4-bcc5-48e1-b72f-0cde11e5315e"/>
    <ds:schemaRef ds:uri="25d83d48-fb20-4537-95a6-3251357185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AB65434-E2EB-4D53-890A-9F16295E789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2025NDDPI_3</Template>
  <TotalTime>450</TotalTime>
  <Words>267</Words>
  <Application>Microsoft Office PowerPoint</Application>
  <PresentationFormat>Widescreen</PresentationFormat>
  <Paragraphs>37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Arial</vt:lpstr>
      <vt:lpstr>Segoe UI</vt:lpstr>
      <vt:lpstr>Office Theme</vt:lpstr>
      <vt:lpstr>Federal Requirements</vt:lpstr>
      <vt:lpstr>What is your definition of children with significant behavioral/psychiatric needs?</vt:lpstr>
      <vt:lpstr> Strengths </vt:lpstr>
      <vt:lpstr>Challenges of your continuum of care across systems and where are the gaps in services</vt:lpstr>
      <vt:lpstr>Challenges, Cont.</vt:lpstr>
      <vt:lpstr>PowerPoint Presentation</vt:lpstr>
      <vt:lpstr>What Does Success Look Like?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McCarvel-O'Connor, Mary K.</dc:creator>
  <cp:lastModifiedBy>Christy, Mary A.</cp:lastModifiedBy>
  <cp:revision>3</cp:revision>
  <dcterms:created xsi:type="dcterms:W3CDTF">2025-08-29T18:26:41Z</dcterms:created>
  <dcterms:modified xsi:type="dcterms:W3CDTF">2025-09-05T16:39:33Z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0x01010081600C20FA096440BF62DE6F2DEDB4F0</vt:lpwstr>
  </property>
  <property fmtid="{D5CDD505-2E9C-101B-9397-08002B2CF9AE}" pid="3" name="MediaServiceImageTags">
    <vt:lpwstr/>
  </property>
</Properties>
</file>