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6"/>
  </p:notesMasterIdLst>
  <p:sldIdLst>
    <p:sldId id="257" r:id="rId5"/>
    <p:sldId id="258" r:id="rId6"/>
    <p:sldId id="260" r:id="rId7"/>
    <p:sldId id="269" r:id="rId8"/>
    <p:sldId id="264" r:id="rId9"/>
    <p:sldId id="262" r:id="rId10"/>
    <p:sldId id="263" r:id="rId11"/>
    <p:sldId id="265" r:id="rId12"/>
    <p:sldId id="270" r:id="rId13"/>
    <p:sldId id="271" r:id="rId14"/>
    <p:sldId id="266" r:id="rId15"/>
  </p:sldIdLst>
  <p:sldSz cx="12192000" cy="6858000"/>
  <p:notesSz cx="6954838" cy="9240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2CA07F-6673-4913-8EF8-0765E7F4591F}" v="174" dt="2025-09-19T16:01:39.4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0102B22C-DD2C-4D5D-AB2D-ED933039FA7C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5700"/>
            <a:ext cx="5541962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47153"/>
            <a:ext cx="5563870" cy="3638580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6DD71F9D-E9D8-4BF6-883B-87F38A70B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38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3CFD-5207-445C-9B6A-8DDC804C756E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8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92CE1-B42D-4E7D-8CC3-25C30F58B1BD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6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14DF-C4C1-468A-905E-FFD42C55045A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2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073B-ACB0-4C88-B2E1-CFA0212D822A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5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44FD-BDE9-467B-8A5E-FDF8CCCF89FA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11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9D1B9-D962-4BD9-834F-26DE099BA2D4}" type="datetime1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0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05E58-3B0F-47F4-9310-68421F59FA35}" type="datetime1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81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3DB2-C3B3-4D60-8525-6EECAD03CE11}" type="datetime1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8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463A-627E-46F4-8826-8C9279B7580C}" type="datetime1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16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0638-4F2D-42F4-8949-9A580DDFA922}" type="datetime1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7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F947-9F92-4476-9AD5-80A851932428}" type="datetime1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3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AF250-3DF8-4867-9344-D59C8CABBA10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48B98-2E69-4DFA-9AD0-E52C769FC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8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cleary@gagroup.law" TargetMode="External"/><Relationship Id="rId2" Type="http://schemas.openxmlformats.org/officeDocument/2006/relationships/hyperlink" Target="http://www.gagroup.law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s://www.gagroup.law/post/ga-group-2022-2024-child-care-reports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6524B-DCD4-EC49-3731-B2C73C001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625" y="2185261"/>
            <a:ext cx="9941006" cy="381629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dirty="0"/>
              <a:t>Introduction</a:t>
            </a:r>
          </a:p>
          <a:p>
            <a:pPr lvl="1"/>
            <a:r>
              <a:rPr lang="en-US" sz="2000" dirty="0"/>
              <a:t>Amy Cleary, GA Group, PC, </a:t>
            </a:r>
            <a:r>
              <a:rPr lang="en-US" sz="2000" dirty="0">
                <a:hlinkClick r:id="rId2"/>
              </a:rPr>
              <a:t>www.gagroup.law</a:t>
            </a:r>
            <a:r>
              <a:rPr lang="en-US" sz="2000" dirty="0"/>
              <a:t> </a:t>
            </a:r>
          </a:p>
          <a:p>
            <a:pPr lvl="2"/>
            <a:r>
              <a:rPr lang="en-US" sz="1600" dirty="0" err="1">
                <a:hlinkClick r:id="rId3"/>
              </a:rPr>
              <a:t>acleary@gagroup.law</a:t>
            </a:r>
            <a:endParaRPr lang="en-US" sz="1600" dirty="0"/>
          </a:p>
          <a:p>
            <a:pPr lvl="2"/>
            <a:r>
              <a:rPr lang="en-US" sz="1600" dirty="0"/>
              <a:t>701-595-2317</a:t>
            </a:r>
          </a:p>
          <a:p>
            <a:pPr marL="0" indent="0">
              <a:buNone/>
            </a:pPr>
            <a:r>
              <a:rPr lang="en-US" sz="2000" b="1" dirty="0"/>
              <a:t>Our Role</a:t>
            </a:r>
            <a:endParaRPr lang="en-US" sz="2000" dirty="0"/>
          </a:p>
          <a:p>
            <a:pPr lvl="1"/>
            <a:r>
              <a:rPr lang="en-US" sz="2000" dirty="0"/>
              <a:t>Work since 2022 with South East Education Cooperative, YMCA Alliance of ND, &amp; others</a:t>
            </a:r>
          </a:p>
          <a:p>
            <a:pPr lvl="1"/>
            <a:r>
              <a:rPr lang="en-US" sz="2000" dirty="0"/>
              <a:t>Invited to share a third-party perspective on child care advocacy</a:t>
            </a:r>
          </a:p>
          <a:p>
            <a:pPr marL="0" indent="0">
              <a:buNone/>
            </a:pPr>
            <a:r>
              <a:rPr lang="en-US" sz="2000" b="1" dirty="0"/>
              <a:t>Resources</a:t>
            </a:r>
            <a:endParaRPr lang="en-US" sz="2000" dirty="0"/>
          </a:p>
          <a:p>
            <a:pPr lvl="1"/>
            <a:r>
              <a:rPr lang="en-US" sz="2000" dirty="0"/>
              <a:t>2022 SEEC-commissioned Interview Project – Report &amp; Executive Summary</a:t>
            </a:r>
          </a:p>
          <a:p>
            <a:pPr lvl="1"/>
            <a:r>
              <a:rPr lang="en-US" sz="2000" dirty="0"/>
              <a:t>2024 SEEC-commissioned assessment &amp; survey analysis – Report &amp; Executive Summary</a:t>
            </a:r>
          </a:p>
          <a:p>
            <a:pPr lvl="1"/>
            <a:r>
              <a:rPr lang="en-US" sz="2000" dirty="0"/>
              <a:t>Download here: </a:t>
            </a:r>
            <a:r>
              <a:rPr lang="en-US" sz="2000" dirty="0">
                <a:hlinkClick r:id="rId4"/>
              </a:rPr>
              <a:t>https://www.gagroup.law/post/ga-group-2022-2024-child-care-reports</a:t>
            </a:r>
            <a:r>
              <a:rPr lang="en-US" sz="2000" dirty="0"/>
              <a:t> </a:t>
            </a:r>
          </a:p>
          <a:p>
            <a:endParaRPr lang="en-US" sz="2000" dirty="0"/>
          </a:p>
        </p:txBody>
      </p:sp>
      <p:pic>
        <p:nvPicPr>
          <p:cNvPr id="8" name="Picture 7" descr="A blue and white logo&#10;&#10;AI-generated content may be incorrect.">
            <a:extLst>
              <a:ext uri="{FF2B5EF4-FFF2-40B4-BE49-F238E27FC236}">
                <a16:creationId xmlns:a16="http://schemas.microsoft.com/office/drawing/2014/main" id="{8AF010CC-1B48-8988-7A79-7DD97F5501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790" y="6131855"/>
            <a:ext cx="947535" cy="56537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FE1B1BE-6518-6BA8-7E19-0CCBBA31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81" y="199520"/>
            <a:ext cx="11141344" cy="132409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Child Care Presentation – Governor’s Children’s Cabinet</a:t>
            </a:r>
            <a:br>
              <a:rPr lang="en-US" sz="3600" b="1" dirty="0">
                <a:solidFill>
                  <a:schemeClr val="bg1"/>
                </a:solidFill>
              </a:rPr>
            </a:br>
            <a:r>
              <a:rPr lang="en-US" sz="3600" b="1" dirty="0">
                <a:solidFill>
                  <a:schemeClr val="bg1"/>
                </a:solidFill>
              </a:rPr>
              <a:t>Early Childhood Subcommittee</a:t>
            </a:r>
          </a:p>
        </p:txBody>
      </p:sp>
      <p:sp>
        <p:nvSpPr>
          <p:cNvPr id="45" name="Slide Number Placeholder 44">
            <a:extLst>
              <a:ext uri="{FF2B5EF4-FFF2-40B4-BE49-F238E27FC236}">
                <a16:creationId xmlns:a16="http://schemas.microsoft.com/office/drawing/2014/main" id="{6736A181-5D2D-57D2-535F-EEB218A59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9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43106-571E-DD0F-3E6E-63ECD96C4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Legislative Attitudes: 2023–2025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55F8EC6-A6F5-B037-0F2E-AE7D05AF91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42631" y="1977292"/>
            <a:ext cx="9824919" cy="433826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eaLnBrk="0" fontAlgn="base" hangingPunct="0"/>
            <a:r>
              <a:rPr lang="en-US" sz="1900" b="1" dirty="0"/>
              <a:t>2023: Momentum</a:t>
            </a:r>
            <a:endParaRPr lang="en-US" sz="1900" dirty="0"/>
          </a:p>
          <a:p>
            <a:pPr lvl="1" eaLnBrk="0" fontAlgn="base" hangingPunct="0"/>
            <a:r>
              <a:rPr lang="en-US" sz="1700" dirty="0"/>
              <a:t>Gov. Burgum &amp; early champions → framed childcare as workforce issue</a:t>
            </a:r>
          </a:p>
          <a:p>
            <a:pPr lvl="1" eaLnBrk="0" fontAlgn="base" hangingPunct="0"/>
            <a:r>
              <a:rPr lang="en-US" sz="1700" dirty="0"/>
              <a:t>Pushback from traditional conservatives</a:t>
            </a:r>
          </a:p>
          <a:p>
            <a:pPr lvl="1" eaLnBrk="0" fontAlgn="base" hangingPunct="0"/>
            <a:r>
              <a:rPr lang="en-US" sz="1700" dirty="0"/>
              <a:t>Ultimate message: ND’s economy can’t afford one-parent households</a:t>
            </a:r>
          </a:p>
          <a:p>
            <a:pPr eaLnBrk="0" fontAlgn="base" hangingPunct="0"/>
            <a:r>
              <a:rPr lang="en-US" sz="1900" b="1" dirty="0"/>
              <a:t>2025: Polarized</a:t>
            </a:r>
            <a:endParaRPr lang="en-US" sz="1900" dirty="0">
              <a:highlight>
                <a:srgbClr val="FFFF00"/>
              </a:highlight>
            </a:endParaRPr>
          </a:p>
          <a:p>
            <a:pPr lvl="1" eaLnBrk="0" fontAlgn="base" hangingPunct="0"/>
            <a:r>
              <a:rPr lang="en-US" sz="1700" dirty="0"/>
              <a:t>Legislators asking: </a:t>
            </a:r>
            <a:r>
              <a:rPr lang="en-US" sz="1700" i="1" dirty="0"/>
              <a:t>“What’s all this funding gotten us?”</a:t>
            </a:r>
            <a:endParaRPr lang="en-US" sz="1700" dirty="0"/>
          </a:p>
          <a:p>
            <a:pPr lvl="1" eaLnBrk="0" fontAlgn="base" hangingPunct="0"/>
            <a:r>
              <a:rPr lang="en-US" sz="1700" dirty="0"/>
              <a:t>Champions quieter; stand-alone bills failed, pushed into DHHS budget</a:t>
            </a:r>
          </a:p>
          <a:p>
            <a:pPr lvl="1" eaLnBrk="0" fontAlgn="base" hangingPunct="0"/>
            <a:r>
              <a:rPr lang="en-US" sz="1700" dirty="0"/>
              <a:t>Support shaped by personal experience vs. workforce-related data</a:t>
            </a:r>
          </a:p>
          <a:p>
            <a:pPr eaLnBrk="0" fontAlgn="base" hangingPunct="0"/>
            <a:r>
              <a:rPr lang="en-US" sz="1900" b="1" dirty="0"/>
              <a:t>Key Dynamics</a:t>
            </a:r>
            <a:endParaRPr lang="en-US" sz="1900" dirty="0"/>
          </a:p>
          <a:p>
            <a:pPr lvl="1" eaLnBrk="0" fontAlgn="base" hangingPunct="0"/>
            <a:r>
              <a:rPr lang="en-US" sz="1700" dirty="0"/>
              <a:t>Legislature still largely older &amp; male, but see younger generations</a:t>
            </a:r>
          </a:p>
          <a:p>
            <a:pPr lvl="1" eaLnBrk="0" fontAlgn="base" hangingPunct="0"/>
            <a:r>
              <a:rPr lang="en-US" sz="1700" dirty="0"/>
              <a:t>Gaps persist: school-age care, provider wages, family costs, background check delays</a:t>
            </a:r>
          </a:p>
          <a:p>
            <a:pPr lvl="1" eaLnBrk="0" fontAlgn="base" hangingPunct="0"/>
            <a:r>
              <a:rPr lang="en-US" sz="1700" dirty="0"/>
              <a:t>Lawmakers want more data to validate anecdotes and justify increased funding</a:t>
            </a:r>
          </a:p>
          <a:p>
            <a:pPr eaLnBrk="0" fontAlgn="base" hangingPunct="0"/>
            <a:r>
              <a:rPr lang="en-US" sz="1900" b="1" dirty="0"/>
              <a:t>Push &amp; Pull</a:t>
            </a:r>
            <a:endParaRPr lang="en-US" sz="1900" dirty="0"/>
          </a:p>
          <a:p>
            <a:pPr lvl="1" eaLnBrk="0" fontAlgn="base" hangingPunct="0"/>
            <a:r>
              <a:rPr lang="en-US" sz="1700" dirty="0"/>
              <a:t>New champions emerging; others retreating</a:t>
            </a:r>
          </a:p>
          <a:p>
            <a:pPr lvl="1" eaLnBrk="0" fontAlgn="base" hangingPunct="0"/>
            <a:r>
              <a:rPr lang="en-US" sz="1700" dirty="0"/>
              <a:t>Reallocation over expansion – don’t “add” dollars</a:t>
            </a:r>
          </a:p>
          <a:p>
            <a:pPr lvl="1" eaLnBrk="0" fontAlgn="base" hangingPunct="0"/>
            <a:r>
              <a:rPr lang="en-US" sz="1700" dirty="0"/>
              <a:t>Childcare policy caught between urgency &amp; hesitation</a:t>
            </a:r>
          </a:p>
          <a:p>
            <a:pPr lvl="1" eaLnBrk="0" fontAlgn="base" hangingPunct="0"/>
            <a:endParaRPr lang="en-US" sz="1700" dirty="0"/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863CE-8DDB-88DD-423D-DA8E550AB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10</a:t>
            </a:fld>
            <a:endParaRPr lang="en-US"/>
          </a:p>
        </p:txBody>
      </p:sp>
      <p:pic>
        <p:nvPicPr>
          <p:cNvPr id="3" name="Picture 2" descr="A blue and white logo&#10;&#10;AI-generated content may be incorrect.">
            <a:extLst>
              <a:ext uri="{FF2B5EF4-FFF2-40B4-BE49-F238E27FC236}">
                <a16:creationId xmlns:a16="http://schemas.microsoft.com/office/drawing/2014/main" id="{40A60F6C-FEEC-4C8A-4472-01AB84DF4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790" y="6131855"/>
            <a:ext cx="947535" cy="56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391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0DB47B-75D1-5336-F832-DCDB6252C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Looking Ahead: 2027 Advocacy &amp; Beyond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DF867-FE11-5B95-6E92-54D03C976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885279"/>
            <a:ext cx="9724031" cy="4484524"/>
          </a:xfrm>
        </p:spPr>
        <p:txBody>
          <a:bodyPr anchor="ctr">
            <a:normAutofit/>
          </a:bodyPr>
          <a:lstStyle/>
          <a:p>
            <a:r>
              <a:rPr lang="en-US" sz="1800" b="1" dirty="0"/>
              <a:t>Refinement of Programs</a:t>
            </a:r>
            <a:endParaRPr lang="en-US" sz="1800" dirty="0"/>
          </a:p>
          <a:p>
            <a:pPr lvl="1"/>
            <a:r>
              <a:rPr lang="en-US" sz="1800" dirty="0"/>
              <a:t>Ensure childcare programs are accessible, effective, and sustainable</a:t>
            </a:r>
          </a:p>
          <a:p>
            <a:pPr lvl="1"/>
            <a:r>
              <a:rPr lang="en-US" sz="1800" dirty="0"/>
              <a:t>Stay flexible with adjustments and reallocations as needs change</a:t>
            </a:r>
          </a:p>
          <a:p>
            <a:pPr lvl="1"/>
            <a:r>
              <a:rPr lang="en-US" sz="1800" dirty="0"/>
              <a:t>Gaps still remain: Out-of-school (OST) time funding, provider stabilization, staffing challenges, business incentives</a:t>
            </a:r>
          </a:p>
          <a:p>
            <a:r>
              <a:rPr lang="en-US" sz="1800" b="1" dirty="0"/>
              <a:t>Advocacy &amp; Voice</a:t>
            </a:r>
            <a:endParaRPr lang="en-US" sz="1800" dirty="0"/>
          </a:p>
          <a:p>
            <a:pPr lvl="1"/>
            <a:r>
              <a:rPr lang="en-US" sz="1800" dirty="0"/>
              <a:t>Ongoing challenge: limited unified voice(s) for child care providers</a:t>
            </a:r>
          </a:p>
          <a:p>
            <a:pPr lvl="1"/>
            <a:r>
              <a:rPr lang="en-US" sz="1800" dirty="0"/>
              <a:t>Chambers and business leaders have helped fill the gap, but stronger coordination is needed</a:t>
            </a:r>
          </a:p>
          <a:p>
            <a:r>
              <a:rPr lang="en-US" sz="1800" b="1" dirty="0"/>
              <a:t>Accountability &amp; Results</a:t>
            </a:r>
            <a:endParaRPr lang="en-US" sz="1800" dirty="0"/>
          </a:p>
          <a:p>
            <a:pPr lvl="1"/>
            <a:r>
              <a:rPr lang="en-US" sz="1800" dirty="0"/>
              <a:t>Lawmakers want to see tangible outcomes from investments – more education needed</a:t>
            </a:r>
          </a:p>
          <a:p>
            <a:r>
              <a:rPr lang="en-US" sz="1800" b="1" dirty="0"/>
              <a:t>Partnership &amp; Leadership</a:t>
            </a:r>
            <a:endParaRPr lang="en-US" sz="1800" dirty="0"/>
          </a:p>
          <a:p>
            <a:pPr lvl="1"/>
            <a:r>
              <a:rPr lang="en-US" sz="1800" dirty="0"/>
              <a:t>Recognize and continue engaging business and community leaders who elevate childcare as a workforce issue</a:t>
            </a:r>
          </a:p>
          <a:p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C2491-FA57-659B-6651-A44C048DF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 descr="A blue and white logo&#10;&#10;AI-generated content may be incorrect.">
            <a:extLst>
              <a:ext uri="{FF2B5EF4-FFF2-40B4-BE49-F238E27FC236}">
                <a16:creationId xmlns:a16="http://schemas.microsoft.com/office/drawing/2014/main" id="{D94249EC-CDDF-8C8C-F789-AE1285B45F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790" y="6131855"/>
            <a:ext cx="947535" cy="56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800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97371B-9095-D057-EEF4-A8D60E30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748885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 dirty="0">
                <a:solidFill>
                  <a:srgbClr val="FFFFFF"/>
                </a:solidFill>
              </a:rPr>
              <a:t>2022: Childcare Interviews &amp; Insights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63B6F-6136-C8C0-3455-319459307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4549" y="410706"/>
            <a:ext cx="6861058" cy="5784822"/>
          </a:xfrm>
        </p:spPr>
        <p:txBody>
          <a:bodyPr anchor="ctr">
            <a:normAutofit fontScale="92500"/>
          </a:bodyPr>
          <a:lstStyle/>
          <a:p>
            <a:pPr>
              <a:buNone/>
            </a:pPr>
            <a:r>
              <a:rPr lang="en-US" sz="1600" b="1" dirty="0"/>
              <a:t>Childcare as Workforce Issue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Emerged as one of ND’s biggest workforce challenges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Framed around Availability, Affordability, Quality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Reports (Hunt Institute, ND Kids Count) + signals from Governor Burgum &amp; DHS</a:t>
            </a:r>
          </a:p>
          <a:p>
            <a:pPr marL="0" indent="0">
              <a:buNone/>
            </a:pPr>
            <a:endParaRPr lang="en-US" sz="1600" dirty="0"/>
          </a:p>
          <a:p>
            <a:pPr>
              <a:buNone/>
            </a:pPr>
            <a:r>
              <a:rPr lang="en-US" sz="1600" b="1" dirty="0"/>
              <a:t>SEEC Interviews (35+)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Leaders from child care, education, business, government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Goal: listen &amp; capture full picture of family, provider, and community needs</a:t>
            </a:r>
          </a:p>
          <a:p>
            <a:pPr marL="0" indent="0">
              <a:buNone/>
            </a:pPr>
            <a:endParaRPr lang="en-US" sz="1600" dirty="0"/>
          </a:p>
          <a:p>
            <a:pPr>
              <a:buNone/>
            </a:pPr>
            <a:r>
              <a:rPr lang="en-US" sz="1600" b="1" dirty="0"/>
              <a:t>Key Findings = NEEDS: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Availability:</a:t>
            </a:r>
            <a:r>
              <a:rPr lang="en-US" sz="1600" dirty="0"/>
              <a:t> 10,000 slots + 1,400 workers needed; avg. wage ~$11/hour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Solutions: wage supports, CTE pathways, scholarships, business incentives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Affordability:</a:t>
            </a:r>
            <a:r>
              <a:rPr lang="en-US" sz="1600" dirty="0"/>
              <a:t> Families spending ~30% of income (vs. 7% benchmark)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Ideas: expand CCAP, extend provider stabilization grants, tuition help for workers, benefits pools, infrastructure dollars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/>
              <a:t>Quality:</a:t>
            </a:r>
            <a:r>
              <a:rPr lang="en-US" sz="1600" dirty="0"/>
              <a:t> Need for business support, professionalization &amp; administrative supports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Ideas: strengthen QRIS, mentorship/shared services, faster fingerprinting, clearer licensing &amp; reimbursement, career pathways</a:t>
            </a:r>
          </a:p>
        </p:txBody>
      </p:sp>
      <p:pic>
        <p:nvPicPr>
          <p:cNvPr id="7" name="Picture 6" descr="A blue and white logo&#10;&#10;AI-generated content may be incorrect.">
            <a:extLst>
              <a:ext uri="{FF2B5EF4-FFF2-40B4-BE49-F238E27FC236}">
                <a16:creationId xmlns:a16="http://schemas.microsoft.com/office/drawing/2014/main" id="{B3EE2221-094E-B085-18C9-A1B56796A7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790" y="6131855"/>
            <a:ext cx="947535" cy="565371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156B79C-24CB-3142-2476-D88C7F899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5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6FB05-9A93-0DE0-7CAB-30A44CED1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215" y="24261"/>
            <a:ext cx="11175570" cy="998628"/>
          </a:xfrm>
        </p:spPr>
        <p:txBody>
          <a:bodyPr>
            <a:normAutofit/>
          </a:bodyPr>
          <a:lstStyle/>
          <a:p>
            <a:r>
              <a:rPr lang="en-US" sz="4000" b="1" dirty="0"/>
              <a:t>2022 Executive Summary: Policy Opportunities</a:t>
            </a:r>
          </a:p>
        </p:txBody>
      </p:sp>
      <p:pic>
        <p:nvPicPr>
          <p:cNvPr id="10" name="Content Placeholder 6">
            <a:extLst>
              <a:ext uri="{FF2B5EF4-FFF2-40B4-BE49-F238E27FC236}">
                <a16:creationId xmlns:a16="http://schemas.microsoft.com/office/drawing/2014/main" id="{61891B90-965D-C2AA-8DA0-668EBC3228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2454" y="884555"/>
            <a:ext cx="8307092" cy="5788412"/>
          </a:xfrm>
          <a:prstGeom prst="rect">
            <a:avLst/>
          </a:prstGeom>
        </p:spPr>
      </p:pic>
      <p:pic>
        <p:nvPicPr>
          <p:cNvPr id="5" name="Picture 4" descr="A blue and white logo&#10;&#10;AI-generated content may be incorrect.">
            <a:extLst>
              <a:ext uri="{FF2B5EF4-FFF2-40B4-BE49-F238E27FC236}">
                <a16:creationId xmlns:a16="http://schemas.microsoft.com/office/drawing/2014/main" id="{DD5BF2E5-8349-BEC5-3968-FD5376E6B7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790" y="6131855"/>
            <a:ext cx="947535" cy="56537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EAD62CE-31F3-0EBA-B65A-6A0A532CD301}"/>
              </a:ext>
            </a:extLst>
          </p:cNvPr>
          <p:cNvSpPr txBox="1"/>
          <p:nvPr/>
        </p:nvSpPr>
        <p:spPr>
          <a:xfrm>
            <a:off x="3396067" y="4708923"/>
            <a:ext cx="308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484486-F875-390D-1BB4-764CF510C845}"/>
              </a:ext>
            </a:extLst>
          </p:cNvPr>
          <p:cNvSpPr txBox="1"/>
          <p:nvPr/>
        </p:nvSpPr>
        <p:spPr>
          <a:xfrm>
            <a:off x="6111499" y="3594095"/>
            <a:ext cx="308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9646E71-FF36-ECF9-6AD5-76AEA03DB7B5}"/>
              </a:ext>
            </a:extLst>
          </p:cNvPr>
          <p:cNvSpPr txBox="1"/>
          <p:nvPr/>
        </p:nvSpPr>
        <p:spPr>
          <a:xfrm>
            <a:off x="7058833" y="1939160"/>
            <a:ext cx="308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B1D2D88-3E70-424B-F5BC-4F236BAFEA2A}"/>
              </a:ext>
            </a:extLst>
          </p:cNvPr>
          <p:cNvSpPr txBox="1"/>
          <p:nvPr/>
        </p:nvSpPr>
        <p:spPr>
          <a:xfrm>
            <a:off x="8267701" y="1939160"/>
            <a:ext cx="308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48F42E-0EE1-F2AB-83D3-EB4B87658BE8}"/>
              </a:ext>
            </a:extLst>
          </p:cNvPr>
          <p:cNvSpPr txBox="1"/>
          <p:nvPr/>
        </p:nvSpPr>
        <p:spPr>
          <a:xfrm>
            <a:off x="9362914" y="2650244"/>
            <a:ext cx="308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96C33C-1372-F191-FC4C-4AA42D7D8CD2}"/>
              </a:ext>
            </a:extLst>
          </p:cNvPr>
          <p:cNvSpPr txBox="1"/>
          <p:nvPr/>
        </p:nvSpPr>
        <p:spPr>
          <a:xfrm>
            <a:off x="9717437" y="3766299"/>
            <a:ext cx="308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EC1828-40BE-2D17-2850-CCAFD73AD88A}"/>
              </a:ext>
            </a:extLst>
          </p:cNvPr>
          <p:cNvSpPr txBox="1"/>
          <p:nvPr/>
        </p:nvSpPr>
        <p:spPr>
          <a:xfrm>
            <a:off x="3055104" y="3950965"/>
            <a:ext cx="308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B9CA76-6C5C-B3C2-160A-869E480AAB00}"/>
              </a:ext>
            </a:extLst>
          </p:cNvPr>
          <p:cNvSpPr txBox="1"/>
          <p:nvPr/>
        </p:nvSpPr>
        <p:spPr>
          <a:xfrm>
            <a:off x="5592305" y="5604113"/>
            <a:ext cx="3080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CD5EEBFA-00DD-11E8-EDFF-84D4BCBD5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818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8B24E9-D6D7-EF93-4BED-6B1CDDD18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31775E8-C7A8-2BC6-3928-DD62320CC6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2530ACF-F47E-54FD-4DE7-8520BB98C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0E398B-45CA-82B1-E649-1D913DC64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F75C49-CFB0-2F70-119F-F4AE0643A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F6A5E7-C4EF-3435-366B-C425483C45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A477FDC-00A8-5CED-378F-054447165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15DEA0C-4EB0-BC54-3847-D6BDA3553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4118E7-5270-1D3C-225C-FE4072C29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79106"/>
            <a:ext cx="3201366" cy="3853409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 dirty="0">
                <a:solidFill>
                  <a:srgbClr val="FFFFFF"/>
                </a:solidFill>
              </a:rPr>
              <a:t>2023: </a:t>
            </a:r>
            <a:br>
              <a:rPr lang="en-US" sz="4000" b="1" dirty="0">
                <a:solidFill>
                  <a:srgbClr val="FFFFFF"/>
                </a:solidFill>
              </a:rPr>
            </a:br>
            <a:r>
              <a:rPr lang="en-US" sz="4000" b="1" dirty="0">
                <a:solidFill>
                  <a:srgbClr val="FFFFFF"/>
                </a:solidFill>
              </a:rPr>
              <a:t>Session Advocacy &amp; HB 1540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164A5-066E-375C-DE3C-A0D3CA6DF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238" y="511388"/>
            <a:ext cx="6548034" cy="5858415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b="1" dirty="0"/>
              <a:t>Shaping the Session</a:t>
            </a:r>
          </a:p>
          <a:p>
            <a:r>
              <a:rPr lang="en-US" sz="1800" dirty="0"/>
              <a:t>Governor’s Office &amp; DHS led charge to tackle childcare challenges</a:t>
            </a:r>
          </a:p>
          <a:p>
            <a:r>
              <a:rPr lang="en-US" sz="1800" dirty="0"/>
              <a:t>Advocacy focus: make childcare part of workforce discussion</a:t>
            </a:r>
          </a:p>
          <a:p>
            <a:pPr lvl="1"/>
            <a:r>
              <a:rPr lang="en-US" sz="1400" dirty="0"/>
              <a:t>Highlighted family costs &amp; CCAP expansion</a:t>
            </a:r>
          </a:p>
          <a:p>
            <a:pPr lvl="1"/>
            <a:r>
              <a:rPr lang="en-US" sz="1400" dirty="0"/>
              <a:t>Raised concern over end of provider stabilization grants (“the cliff”)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HB 1540: Addressed 8+ Recommendations </a:t>
            </a:r>
          </a:p>
          <a:p>
            <a:r>
              <a:rPr lang="en-US" sz="1800" dirty="0"/>
              <a:t>Availability</a:t>
            </a:r>
          </a:p>
          <a:p>
            <a:pPr lvl="1"/>
            <a:r>
              <a:rPr lang="en-US" sz="1400" dirty="0"/>
              <a:t>Training grants for workers</a:t>
            </a:r>
          </a:p>
          <a:p>
            <a:pPr lvl="1"/>
            <a:r>
              <a:rPr lang="en-US" sz="1400" dirty="0"/>
              <a:t>Business incentives (WPCCR/3-way cost sharing)</a:t>
            </a:r>
          </a:p>
          <a:p>
            <a:pPr lvl="1"/>
            <a:r>
              <a:rPr lang="en-US" sz="1400" dirty="0"/>
              <a:t>Infrastructure: new slots &amp; facilities</a:t>
            </a:r>
          </a:p>
          <a:p>
            <a:r>
              <a:rPr lang="en-US" sz="1800" dirty="0"/>
              <a:t>Affordability</a:t>
            </a:r>
          </a:p>
          <a:p>
            <a:pPr lvl="1"/>
            <a:r>
              <a:rPr lang="en-US" sz="1400" dirty="0"/>
              <a:t>Expanded CCAP support</a:t>
            </a:r>
          </a:p>
          <a:p>
            <a:pPr lvl="1"/>
            <a:r>
              <a:rPr lang="en-US" sz="1400" dirty="0"/>
              <a:t>Worker benefit: coverage for own kids</a:t>
            </a:r>
          </a:p>
          <a:p>
            <a:r>
              <a:rPr lang="en-US" sz="1800" dirty="0"/>
              <a:t>Quality</a:t>
            </a:r>
          </a:p>
          <a:p>
            <a:pPr lvl="1"/>
            <a:r>
              <a:rPr lang="en-US" sz="1400" dirty="0"/>
              <a:t>QRIS incentives</a:t>
            </a:r>
          </a:p>
          <a:p>
            <a:pPr lvl="1"/>
            <a:r>
              <a:rPr lang="en-US" sz="1400" dirty="0"/>
              <a:t>Shared services (streamlined operations)</a:t>
            </a:r>
          </a:p>
          <a:p>
            <a:pPr lvl="1"/>
            <a:r>
              <a:rPr lang="en-US" sz="1400" dirty="0"/>
              <a:t>Faster fingerprinting &amp; background checks</a:t>
            </a:r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800" b="1" dirty="0"/>
              <a:t>Bottom line: Recognizing problems </a:t>
            </a:r>
            <a:r>
              <a:rPr lang="en-US" sz="1800" b="1" dirty="0">
                <a:sym typeface="Wingdings" panose="05000000000000000000" pitchFamily="2" charset="2"/>
              </a:rPr>
              <a:t></a:t>
            </a:r>
            <a:r>
              <a:rPr lang="en-US" sz="1800" b="1" dirty="0"/>
              <a:t> Funding solutions</a:t>
            </a:r>
          </a:p>
        </p:txBody>
      </p:sp>
      <p:pic>
        <p:nvPicPr>
          <p:cNvPr id="5" name="Picture 4" descr="A blue and white logo&#10;&#10;AI-generated content may be incorrect.">
            <a:extLst>
              <a:ext uri="{FF2B5EF4-FFF2-40B4-BE49-F238E27FC236}">
                <a16:creationId xmlns:a16="http://schemas.microsoft.com/office/drawing/2014/main" id="{9775C513-0CDD-3C1E-B2C2-A01BD34057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790" y="6131855"/>
            <a:ext cx="947535" cy="56537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AAE9BD-3B45-2323-AE42-622C881C7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54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1FA13F-EE43-DFE2-A569-FF194AC24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CE7595-2F15-4810-C082-68FB46EF9D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DE776CE-2D0C-58A1-77F8-91383FC01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B6CC30-1ED9-7CC7-0B06-CFD0DE2D4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53C14B-F356-798F-87D9-0D75FA6B1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837B3DC-B11C-9D06-7CCF-D7EA51613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2DF4DCD-697C-0903-82A0-FF2D1F58F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BAF938-E1C2-7192-0A99-C237168C2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A321F4-675F-71FD-2683-38916C0BE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79106"/>
            <a:ext cx="3201366" cy="3756634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 dirty="0">
                <a:solidFill>
                  <a:srgbClr val="FFFFFF"/>
                </a:solidFill>
              </a:rPr>
              <a:t>2024: </a:t>
            </a:r>
            <a:br>
              <a:rPr lang="en-US" sz="4000" b="1" dirty="0">
                <a:solidFill>
                  <a:srgbClr val="FFFFFF"/>
                </a:solidFill>
              </a:rPr>
            </a:br>
            <a:r>
              <a:rPr lang="en-US" sz="4000" b="1" dirty="0">
                <a:solidFill>
                  <a:srgbClr val="FFFFFF"/>
                </a:solidFill>
              </a:rPr>
              <a:t>Mid-Biennium Assessment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99577-3C6C-68BD-B4A2-08E87DBFD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1415" y="406400"/>
            <a:ext cx="6554857" cy="6041292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Big Picture</a:t>
            </a:r>
          </a:p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Major funding package in motion (focus on ages 0–3) → huge win</a:t>
            </a:r>
          </a:p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SEEC asked GA Group to:</a:t>
            </a:r>
          </a:p>
          <a:p>
            <a:pPr marL="457200" lvl="1" indent="0">
              <a:buNone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1) Review HB 1540 impacts + other agency funding</a:t>
            </a:r>
          </a:p>
          <a:p>
            <a:pPr marL="457200" lvl="1" indent="0">
              <a:buNone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2) Collect reports and survey data for additional community insights</a:t>
            </a:r>
          </a:p>
          <a:p>
            <a:pPr marL="0" indent="0">
              <a:buNone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1) State Investment Analysis</a:t>
            </a:r>
          </a:p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HB 1540 Snapshot (Aug 2024)</a:t>
            </a:r>
          </a:p>
          <a:p>
            <a:pPr lvl="1"/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Pros: CCAP heavily used; worker co-pay waiver</a:t>
            </a:r>
          </a:p>
          <a:p>
            <a:pPr lvl="1"/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Cons: Some programs underspent (quality, WPCCR) → signals for adjustments</a:t>
            </a:r>
          </a:p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Other Agencies: Nearly $20M infrastructure investment outside HB 1540</a:t>
            </a:r>
          </a:p>
          <a:p>
            <a:pPr lvl="1"/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RWIP (Commerce): $13.3M (~50% of $26.5M) in childcare grants for infrastructure, 2,344 projected new slots (53 facilities)</a:t>
            </a:r>
          </a:p>
          <a:p>
            <a:pPr lvl="1"/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 panose="020F0502020204030204" pitchFamily="34" charset="0"/>
              </a:rPr>
              <a:t>ND Development Fund: $7M loans → 20 projects, +1,000 slots</a:t>
            </a:r>
          </a:p>
        </p:txBody>
      </p:sp>
      <p:pic>
        <p:nvPicPr>
          <p:cNvPr id="5" name="Picture 4" descr="A blue and white logo&#10;&#10;AI-generated content may be incorrect.">
            <a:extLst>
              <a:ext uri="{FF2B5EF4-FFF2-40B4-BE49-F238E27FC236}">
                <a16:creationId xmlns:a16="http://schemas.microsoft.com/office/drawing/2014/main" id="{42AC07D4-2993-9963-239E-4BB859BFE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790" y="6131855"/>
            <a:ext cx="947535" cy="56537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493F2A-B141-B7D2-218A-06EC38696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794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606F0D6-DDA1-2BE4-BEBF-D145D7923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7590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2024: </a:t>
            </a:r>
            <a:b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Survey Analysis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E2E110-8030-595B-A017-E8D0D58705EC}"/>
              </a:ext>
            </a:extLst>
          </p:cNvPr>
          <p:cNvSpPr txBox="1"/>
          <p:nvPr/>
        </p:nvSpPr>
        <p:spPr>
          <a:xfrm>
            <a:off x="4633993" y="441702"/>
            <a:ext cx="6731613" cy="60675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228600" lvl="1" defTabSz="914400">
              <a:lnSpc>
                <a:spcPct val="90000"/>
              </a:lnSpc>
              <a:spcAft>
                <a:spcPts val="600"/>
              </a:spcAft>
            </a:pPr>
            <a:r>
              <a:rPr lang="en-US" b="1" dirty="0"/>
              <a:t>2) Community Input Survey Insights (5 Surveys):</a:t>
            </a:r>
          </a:p>
          <a:p>
            <a:pPr marL="800100"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DHHS Market Study (NDSU)</a:t>
            </a:r>
          </a:p>
          <a:p>
            <a:pPr marL="800100"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Chamber &amp; EDC survey (SEEC)</a:t>
            </a:r>
          </a:p>
          <a:p>
            <a:pPr marL="800100"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School personnel survey (SEEC)</a:t>
            </a:r>
          </a:p>
          <a:p>
            <a:pPr marL="800100"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Bismarck-Mandan parent survey (EDC Leadership Cohort)</a:t>
            </a:r>
          </a:p>
          <a:p>
            <a:pPr marL="800100" lvl="1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Greater North Dakota Chamber (GNDC) member survey</a:t>
            </a:r>
          </a:p>
          <a:p>
            <a:pPr marL="1257300" lvl="2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28600" lvl="1" defTabSz="914400">
              <a:lnSpc>
                <a:spcPct val="90000"/>
              </a:lnSpc>
              <a:spcAft>
                <a:spcPts val="600"/>
              </a:spcAft>
            </a:pPr>
            <a:r>
              <a:rPr lang="en-US" b="1" dirty="0"/>
              <a:t>Top Takeaways</a:t>
            </a:r>
          </a:p>
          <a:p>
            <a:pPr marL="857250" lvl="1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Families</a:t>
            </a:r>
          </a:p>
          <a:p>
            <a:pPr marL="1314450" lvl="2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Affordability &amp; availability remain top challenges</a:t>
            </a:r>
          </a:p>
          <a:p>
            <a:pPr marL="1314450" lvl="2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Infant care scarce &amp; costly</a:t>
            </a:r>
          </a:p>
          <a:p>
            <a:pPr marL="857250" lvl="1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Providers</a:t>
            </a:r>
          </a:p>
          <a:p>
            <a:pPr marL="1314450" lvl="2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CCAP helps, but reimbursements don’t cover costs</a:t>
            </a:r>
          </a:p>
          <a:p>
            <a:pPr marL="1314450" lvl="2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Hiring continues to be difficult</a:t>
            </a:r>
          </a:p>
          <a:p>
            <a:pPr marL="857250" lvl="1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Schools</a:t>
            </a:r>
          </a:p>
          <a:p>
            <a:pPr marL="1314450" lvl="2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Strong interest in out-of-school time care (ages 6–12)</a:t>
            </a:r>
          </a:p>
          <a:p>
            <a:pPr marL="1314450" lvl="2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Funding &amp; staffing barriers</a:t>
            </a:r>
          </a:p>
          <a:p>
            <a:pPr marL="857250" lvl="1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Businesses</a:t>
            </a:r>
          </a:p>
          <a:p>
            <a:pPr marL="1314450" lvl="2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Recognize childcare as a workforce barrier</a:t>
            </a:r>
          </a:p>
          <a:p>
            <a:pPr marL="1314450" lvl="2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Many unaware of state programs or how to engage</a:t>
            </a:r>
          </a:p>
          <a:p>
            <a:pPr marL="1257300" lvl="2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pic>
        <p:nvPicPr>
          <p:cNvPr id="14" name="Picture 13" descr="A blue and white logo&#10;&#10;AI-generated content may be incorrect.">
            <a:extLst>
              <a:ext uri="{FF2B5EF4-FFF2-40B4-BE49-F238E27FC236}">
                <a16:creationId xmlns:a16="http://schemas.microsoft.com/office/drawing/2014/main" id="{A058036A-40F9-4D8B-919C-04798540D8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790" y="6131855"/>
            <a:ext cx="947535" cy="565371"/>
          </a:xfrm>
          <a:prstGeom prst="rect">
            <a:avLst/>
          </a:prstGeom>
        </p:spPr>
      </p:pic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C20F0BD2-D5AC-71F3-65F3-C0210AD76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320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623F9A06-C452-CAAA-39F9-284235C74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450" y="160774"/>
            <a:ext cx="11250478" cy="126219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/>
              <a:t>2024 Executive Summary: Policy Opportunities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y Opportunities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3" name="Content Placeholder 12" descr="A white text on a white background&#10;&#10;AI-generated content may be incorrect.">
            <a:extLst>
              <a:ext uri="{FF2B5EF4-FFF2-40B4-BE49-F238E27FC236}">
                <a16:creationId xmlns:a16="http://schemas.microsoft.com/office/drawing/2014/main" id="{E9B0F1CB-DE5D-FD43-FCEA-A52063D1CF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4589" y="994562"/>
            <a:ext cx="8889570" cy="5338425"/>
          </a:xfrm>
          <a:prstGeom prst="rect">
            <a:avLst/>
          </a:prstGeom>
        </p:spPr>
      </p:pic>
      <p:pic>
        <p:nvPicPr>
          <p:cNvPr id="17" name="Picture 16" descr="A blue and white logo&#10;&#10;AI-generated content may be incorrect.">
            <a:extLst>
              <a:ext uri="{FF2B5EF4-FFF2-40B4-BE49-F238E27FC236}">
                <a16:creationId xmlns:a16="http://schemas.microsoft.com/office/drawing/2014/main" id="{C4D065B4-6981-B69D-C3A4-E618E33C51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790" y="6131855"/>
            <a:ext cx="947535" cy="565371"/>
          </a:xfrm>
          <a:prstGeom prst="rect">
            <a:avLst/>
          </a:prstGeom>
        </p:spPr>
      </p:pic>
      <p:sp>
        <p:nvSpPr>
          <p:cNvPr id="37" name="Slide Number Placeholder 36">
            <a:extLst>
              <a:ext uri="{FF2B5EF4-FFF2-40B4-BE49-F238E27FC236}">
                <a16:creationId xmlns:a16="http://schemas.microsoft.com/office/drawing/2014/main" id="{CEC2D02E-E630-EC35-C39C-0AECD4681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9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B04D6B-4DF8-52BD-07E2-C778C0876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4F21A765-1D96-C69D-BB56-8FB37293B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450" y="292509"/>
            <a:ext cx="11250478" cy="126219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/>
              <a:t>2024 Executive Summary: Policy Opportunities, </a:t>
            </a:r>
            <a:r>
              <a:rPr lang="en-US" sz="4000" b="1" dirty="0" err="1"/>
              <a:t>Cont.</a:t>
            </a:r>
            <a:r>
              <a:rPr lang="en-US" sz="4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y</a:t>
            </a: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Opportunities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7" name="Picture 16" descr="A blue and white logo&#10;&#10;AI-generated content may be incorrect.">
            <a:extLst>
              <a:ext uri="{FF2B5EF4-FFF2-40B4-BE49-F238E27FC236}">
                <a16:creationId xmlns:a16="http://schemas.microsoft.com/office/drawing/2014/main" id="{E323B6E3-B0F2-020C-A9AF-3B1DF06CA0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790" y="6131855"/>
            <a:ext cx="947535" cy="5653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6D62061-1194-0767-CEC7-3A4684A62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20" y="1731536"/>
            <a:ext cx="10405862" cy="32197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DC785CF-C084-C505-88E6-9DB632011077}"/>
              </a:ext>
            </a:extLst>
          </p:cNvPr>
          <p:cNvSpPr txBox="1"/>
          <p:nvPr/>
        </p:nvSpPr>
        <p:spPr>
          <a:xfrm>
            <a:off x="1449092" y="2230653"/>
            <a:ext cx="42620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D0D35B-7280-F6D2-4FD2-0CD3E44E2AEC}"/>
              </a:ext>
            </a:extLst>
          </p:cNvPr>
          <p:cNvSpPr txBox="1"/>
          <p:nvPr/>
        </p:nvSpPr>
        <p:spPr>
          <a:xfrm>
            <a:off x="1449092" y="4087867"/>
            <a:ext cx="42620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70C7DC8-2370-5E2C-0F58-96DD386B1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62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FC4145-8466-6241-2E4B-466C886B3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167" y="46651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2025: Session Advocacy &amp; Outcomes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F09AEB-61F2-6600-9254-BC9F86E5DE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795827"/>
              </p:ext>
            </p:extLst>
          </p:nvPr>
        </p:nvGraphicFramePr>
        <p:xfrm>
          <a:off x="644056" y="1914041"/>
          <a:ext cx="10927830" cy="3028176"/>
        </p:xfrm>
        <a:graphic>
          <a:graphicData uri="http://schemas.openxmlformats.org/drawingml/2006/table">
            <a:tbl>
              <a:tblPr/>
              <a:tblGrid>
                <a:gridCol w="5501022">
                  <a:extLst>
                    <a:ext uri="{9D8B030D-6E8A-4147-A177-3AD203B41FA5}">
                      <a16:colId xmlns:a16="http://schemas.microsoft.com/office/drawing/2014/main" val="3950029677"/>
                    </a:ext>
                  </a:extLst>
                </a:gridCol>
                <a:gridCol w="5426808">
                  <a:extLst>
                    <a:ext uri="{9D8B030D-6E8A-4147-A177-3AD203B41FA5}">
                      <a16:colId xmlns:a16="http://schemas.microsoft.com/office/drawing/2014/main" val="2943411714"/>
                    </a:ext>
                  </a:extLst>
                </a:gridCol>
              </a:tblGrid>
              <a:tr h="50090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4251" marR="94251" marT="47125" marB="471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4251" marR="94251" marT="47125" marB="471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0403442"/>
                  </a:ext>
                </a:extLst>
              </a:tr>
              <a:tr h="842425">
                <a:tc>
                  <a:txBody>
                    <a:bodyPr/>
                    <a:lstStyle/>
                    <a:p>
                      <a:pPr marL="342900" indent="-342900" algn="l" fontAlgn="ctr">
                        <a:buFont typeface="Arial" panose="020B0604020202020204" pitchFamily="34" charset="0"/>
                        <a:buChar char="•"/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4251" marR="94251" marT="47125" marB="471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fontAlgn="ctr">
                        <a:buFont typeface="Arial" panose="020B0604020202020204" pitchFamily="34" charset="0"/>
                        <a:buChar char="•"/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4251" marR="94251" marT="47125" marB="471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209665"/>
                  </a:ext>
                </a:extLst>
              </a:tr>
              <a:tr h="842425">
                <a:tc>
                  <a:txBody>
                    <a:bodyPr/>
                    <a:lstStyle/>
                    <a:p>
                      <a:pPr marL="342900" indent="-342900" algn="l" fontAlgn="ctr">
                        <a:buFont typeface="Arial" panose="020B0604020202020204" pitchFamily="34" charset="0"/>
                        <a:buChar char="•"/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4251" marR="94251" marT="47125" marB="471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fontAlgn="ctr">
                        <a:buFont typeface="Arial" panose="020B0604020202020204" pitchFamily="34" charset="0"/>
                        <a:buChar char="•"/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4251" marR="94251" marT="47125" marB="471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0945234"/>
                  </a:ext>
                </a:extLst>
              </a:tr>
              <a:tr h="842425">
                <a:tc>
                  <a:txBody>
                    <a:bodyPr/>
                    <a:lstStyle/>
                    <a:p>
                      <a:pPr marL="342900" indent="-342900" algn="l" fontAlgn="ctr">
                        <a:buFont typeface="Arial" panose="020B0604020202020204" pitchFamily="34" charset="0"/>
                        <a:buChar char="•"/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4251" marR="94251" marT="47125" marB="471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 fontAlgn="ctr">
                        <a:buFont typeface="Arial" panose="020B0604020202020204" pitchFamily="34" charset="0"/>
                        <a:buChar char="•"/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94251" marR="94251" marT="47125" marB="471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6294920"/>
                  </a:ext>
                </a:extLst>
              </a:tr>
            </a:tbl>
          </a:graphicData>
        </a:graphic>
      </p:graphicFrame>
      <p:pic>
        <p:nvPicPr>
          <p:cNvPr id="5" name="Picture 4" descr="A blue and white logo&#10;&#10;AI-generated content may be incorrect.">
            <a:extLst>
              <a:ext uri="{FF2B5EF4-FFF2-40B4-BE49-F238E27FC236}">
                <a16:creationId xmlns:a16="http://schemas.microsoft.com/office/drawing/2014/main" id="{F418CF7D-DAC0-F734-7034-858B47F842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790" y="6131855"/>
            <a:ext cx="947535" cy="565371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1B259-FB49-9F42-3354-4F77832A2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48B98-2E69-4DFA-9AD0-E52C769FC382}" type="slidenum">
              <a:rPr lang="en-US" smtClean="0"/>
              <a:t>9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904976-DA05-4FBA-2D42-C621554E2D5E}"/>
              </a:ext>
            </a:extLst>
          </p:cNvPr>
          <p:cNvSpPr txBox="1"/>
          <p:nvPr/>
        </p:nvSpPr>
        <p:spPr>
          <a:xfrm>
            <a:off x="736167" y="1791772"/>
            <a:ext cx="52391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b="1" dirty="0"/>
              <a:t>Advocated For:</a:t>
            </a:r>
          </a:p>
          <a:p>
            <a:pPr fontAlgn="ctr"/>
            <a:endParaRPr lang="en-US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b="1" dirty="0"/>
              <a:t>Sustain CCAP</a:t>
            </a:r>
            <a:r>
              <a:rPr lang="en-US" dirty="0"/>
              <a:t> – Sustain &amp; expand funding to lower family costs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b="1" dirty="0"/>
              <a:t>Fund Infrastructure</a:t>
            </a:r>
            <a:r>
              <a:rPr lang="en-US" dirty="0"/>
              <a:t> – More state support through DHHS (beyond RWIP)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b="1" dirty="0"/>
              <a:t>Support Providers</a:t>
            </a:r>
            <a:r>
              <a:rPr lang="en-US" dirty="0"/>
              <a:t> – Direct stabilization funds to support wages &amp; capacity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b="1" dirty="0"/>
              <a:t>Engage Businesses Better</a:t>
            </a:r>
            <a:r>
              <a:rPr lang="en-US" dirty="0"/>
              <a:t> – Adjust WPCCR to be workable, or create tax incentives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985534-D19C-7EFC-5928-C4DED9BA4E9D}"/>
              </a:ext>
            </a:extLst>
          </p:cNvPr>
          <p:cNvSpPr txBox="1"/>
          <p:nvPr/>
        </p:nvSpPr>
        <p:spPr>
          <a:xfrm>
            <a:off x="6174320" y="1791772"/>
            <a:ext cx="546391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b="1" dirty="0"/>
              <a:t>What Happened:</a:t>
            </a:r>
          </a:p>
          <a:p>
            <a:pPr fontAlgn="ctr"/>
            <a:endParaRPr lang="en-US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dirty="0"/>
              <a:t>Strong funding continues; DHHS push for continuity, advocates echoed 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dirty="0"/>
              <a:t>Only $1M in DHHS budget; Commerce excluded childcare from $5M RWIP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dirty="0"/>
              <a:t>$11M infant/toddler provider program approved (Cleary &amp; Davison) – first step forward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dirty="0"/>
              <a:t>WPCCR uptake remained low; $2.2M retained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dirty="0"/>
              <a:t>SB 2282 passed → tax credit (50% of contributions, up to $1,000/employee)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31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7f1b691-b1d0-4a73-804f-f4e2063f19a3" xsi:nil="true"/>
    <lcf76f155ced4ddcb4097134ff3c332f xmlns="a7fc3fb3-fae2-43be-ac87-6759739b84b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B91429B8528A46BCF246862C0F59E7" ma:contentTypeVersion="19" ma:contentTypeDescription="Create a new document." ma:contentTypeScope="" ma:versionID="90959f483f167dbb50c597074a1c45e7">
  <xsd:schema xmlns:xsd="http://www.w3.org/2001/XMLSchema" xmlns:xs="http://www.w3.org/2001/XMLSchema" xmlns:p="http://schemas.microsoft.com/office/2006/metadata/properties" xmlns:ns2="97f1b691-b1d0-4a73-804f-f4e2063f19a3" xmlns:ns3="a7fc3fb3-fae2-43be-ac87-6759739b84bb" targetNamespace="http://schemas.microsoft.com/office/2006/metadata/properties" ma:root="true" ma:fieldsID="509f70169d16aa735514ac17a4c9f412" ns2:_="" ns3:_="">
    <xsd:import namespace="97f1b691-b1d0-4a73-804f-f4e2063f19a3"/>
    <xsd:import namespace="a7fc3fb3-fae2-43be-ac87-6759739b84b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1b691-b1d0-4a73-804f-f4e2063f19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d23238c-a1ce-4265-8541-41bcae04ab45}" ma:internalName="TaxCatchAll" ma:showField="CatchAllData" ma:web="97f1b691-b1d0-4a73-804f-f4e2063f19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fc3fb3-fae2-43be-ac87-6759739b84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fa808dd-5f18-46cb-a9c2-f49af60580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5AD0C9-90D5-4734-AA08-3DE9C644BFD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F0F1EE-2FD0-45A4-A1C3-3F7BC40C4D49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www.w3.org/XML/1998/namespace"/>
    <ds:schemaRef ds:uri="a7fc3fb3-fae2-43be-ac87-6759739b84bb"/>
    <ds:schemaRef ds:uri="97f1b691-b1d0-4a73-804f-f4e2063f19a3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A37421A-B127-414A-8063-4A6DD15BB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f1b691-b1d0-4a73-804f-f4e2063f19a3"/>
    <ds:schemaRef ds:uri="a7fc3fb3-fae2-43be-ac87-6759739b84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2662</TotalTime>
  <Words>1035</Words>
  <Application>Microsoft Office PowerPoint</Application>
  <PresentationFormat>Widescreen</PresentationFormat>
  <Paragraphs>158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Wingdings</vt:lpstr>
      <vt:lpstr>Office 2013 - 2022 Theme</vt:lpstr>
      <vt:lpstr>Child Care Presentation – Governor’s Children’s Cabinet Early Childhood Subcommittee</vt:lpstr>
      <vt:lpstr>2022: Childcare Interviews &amp; Insights</vt:lpstr>
      <vt:lpstr>2022 Executive Summary: Policy Opportunities</vt:lpstr>
      <vt:lpstr>2023:  Session Advocacy &amp; HB 1540</vt:lpstr>
      <vt:lpstr>2024:  Mid-Biennium Assessment</vt:lpstr>
      <vt:lpstr>2024:  Survey Analysis</vt:lpstr>
      <vt:lpstr>2024 Executive Summary: Policy Opportunitiesy Opportunities</vt:lpstr>
      <vt:lpstr>2024 Executive Summary: Policy Opportunities, Cont.y Opportunities</vt:lpstr>
      <vt:lpstr>2025: Session Advocacy &amp; Outcomes</vt:lpstr>
      <vt:lpstr>Legislative Attitudes: 2023–2025</vt:lpstr>
      <vt:lpstr>Looking Ahead: 2027 Advocacy &amp; Beyond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Cleary</dc:creator>
  <cp:lastModifiedBy>Christy, Mary A.</cp:lastModifiedBy>
  <cp:revision>2</cp:revision>
  <cp:lastPrinted>2025-09-17T20:00:41Z</cp:lastPrinted>
  <dcterms:created xsi:type="dcterms:W3CDTF">2025-09-17T15:51:09Z</dcterms:created>
  <dcterms:modified xsi:type="dcterms:W3CDTF">2025-09-19T16:26:53Z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0x01010025B91429B8528A46BCF246862C0F59E7</vt:lpwstr>
  </property>
  <property fmtid="{D5CDD505-2E9C-101B-9397-08002B2CF9AE}" pid="3" name="MediaServiceImageTags">
    <vt:lpwstr/>
  </property>
</Properties>
</file>