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27"/>
  </p:notesMasterIdLst>
  <p:sldIdLst>
    <p:sldId id="256" r:id="rId5"/>
    <p:sldId id="5130" r:id="rId6"/>
    <p:sldId id="5136" r:id="rId7"/>
    <p:sldId id="5137" r:id="rId8"/>
    <p:sldId id="257" r:id="rId9"/>
    <p:sldId id="5157" r:id="rId10"/>
    <p:sldId id="5138" r:id="rId11"/>
    <p:sldId id="5158" r:id="rId12"/>
    <p:sldId id="5145" r:id="rId13"/>
    <p:sldId id="5146" r:id="rId14"/>
    <p:sldId id="5139" r:id="rId15"/>
    <p:sldId id="5147" r:id="rId16"/>
    <p:sldId id="5140" r:id="rId17"/>
    <p:sldId id="5148" r:id="rId18"/>
    <p:sldId id="5141" r:id="rId19"/>
    <p:sldId id="5149" r:id="rId20"/>
    <p:sldId id="5160" r:id="rId21"/>
    <p:sldId id="5144" r:id="rId22"/>
    <p:sldId id="5128" r:id="rId23"/>
    <p:sldId id="5142" r:id="rId24"/>
    <p:sldId id="5143" r:id="rId25"/>
    <p:sldId id="51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0358-31DD-4ACC-97C1-DCC3E66F5CC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1E7E-70B8-4489-8ED8-F2C80535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6529-BCA7-5660-4BAB-ECAF5C6E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5A0A3-0890-D363-FFAE-AF885EEEB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09FE3-F8EB-BFC4-E48A-3BF1DF9A0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32F7-3676-0649-38A3-EE7348F54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FFD4-402C-4695-68B1-8874A276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AE3B3-DD2E-C53B-841F-E3983458F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7D20A-9960-97A4-435E-E41EC303E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D0E45-C5E3-08A3-3AE4-105CEF5CC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E455-7CAE-24AB-E5DC-956BC96C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6C294-6D4E-448C-FB88-5A97A6E83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4E36C-825D-56A7-B6CE-2E5942FD8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7C5A-5D71-FF3F-4DC6-B9557C1C2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552C-3172-289F-4F5A-F90B8DB4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29ABD-40FF-86BC-3D08-B64458248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07453-2D1C-8748-A726-23DC077FA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3216D-AD5C-3601-5C6E-03D731AEB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5AFB-9CCC-A844-31FA-025F5642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B5C10-A0AB-2F43-3473-836FAA886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68432-BA29-AC7F-3B55-77001CC01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FC502-970C-EB19-439E-F98EEDB14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CE9DF-5B56-B7F7-64E4-7E35A2DD6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5EBC5-3F77-FF0A-4661-886DB8556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2C602-B69D-A6E3-B739-C7D0F68D6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9:00am-9:20am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C2B5-E6F9-5ABD-822F-7C12F27A0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1E7E-70B8-4489-8ED8-F2C80535D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B08CA7B-8D75-3FAB-8C2B-8A68F337F165}"/>
              </a:ext>
            </a:extLst>
          </p:cNvPr>
          <p:cNvSpPr/>
          <p:nvPr userDrawn="1"/>
        </p:nvSpPr>
        <p:spPr>
          <a:xfrm>
            <a:off x="0" y="1093304"/>
            <a:ext cx="12201706" cy="4898492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CC8E5B-965F-C19E-8660-D774F8DD5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" y="1093304"/>
            <a:ext cx="12185650" cy="6861574"/>
          </a:xfrm>
          <a:prstGeom prst="rect">
            <a:avLst/>
          </a:prstGeom>
        </p:spPr>
      </p:pic>
      <p:pic>
        <p:nvPicPr>
          <p:cNvPr id="9" name="Picture 8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DC4D2F03-54D5-AC0A-D653-2C9EB37FD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064BA1-E0A3-FCC5-F7AF-E814EDA7E18F}"/>
              </a:ext>
            </a:extLst>
          </p:cNvPr>
          <p:cNvGrpSpPr/>
          <p:nvPr userDrawn="1"/>
        </p:nvGrpSpPr>
        <p:grpSpPr>
          <a:xfrm>
            <a:off x="6351" y="5842940"/>
            <a:ext cx="12201705" cy="1015060"/>
            <a:chOff x="6350" y="5284624"/>
            <a:chExt cx="18913021" cy="1573375"/>
          </a:xfrm>
        </p:grpSpPr>
        <p:pic>
          <p:nvPicPr>
            <p:cNvPr id="11" name="Picture 10" descr="A black and green background with square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7EE2429B-3CF5-98A7-54CE-F1D0EECD1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0" y="5284624"/>
              <a:ext cx="9464221" cy="1573375"/>
            </a:xfrm>
            <a:prstGeom prst="rect">
              <a:avLst/>
            </a:prstGeom>
          </p:spPr>
        </p:pic>
        <p:pic>
          <p:nvPicPr>
            <p:cNvPr id="12" name="Picture 11" descr="A black and green background with square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B3F51703-91D7-2B06-6709-E4E79BBF8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5150" y="5284624"/>
              <a:ext cx="9464221" cy="157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52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8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495" y="-1199496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429A2D9-0E42-A169-6260-1620BDF7E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D9C6D04-E75E-6360-D14F-46D07789B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394D46C-1DCB-CEDB-835E-686457E80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97DE121-34E1-DA89-E13C-DEEE3295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ACD3A32-3D1C-C3EF-50FA-0B8D2DCAD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2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725F1F5-78D6-6943-3FDF-A06776F44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2ECBB-E964-9A4B-2D95-9A1189F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9760426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2D776-E933-114E-7BCF-1217E48AF4E2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2A35437-058D-6E0A-38AA-03CD73CC2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4470-37DF-61F3-9F7E-62132894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112D37-D18D-D041-8056-4C22FD527796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622FD4E-2D44-2099-BF64-BC5D9CDB8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40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5549A-0041-E1F7-463A-2F6F6A804102}"/>
              </a:ext>
            </a:extLst>
          </p:cNvPr>
          <p:cNvGrpSpPr/>
          <p:nvPr userDrawn="1"/>
        </p:nvGrpSpPr>
        <p:grpSpPr>
          <a:xfrm>
            <a:off x="0" y="6557554"/>
            <a:ext cx="12192000" cy="300445"/>
            <a:chOff x="0" y="6557554"/>
            <a:chExt cx="12192000" cy="300445"/>
          </a:xfrm>
        </p:grpSpPr>
        <p:pic>
          <p:nvPicPr>
            <p:cNvPr id="14" name="Picture 13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DBAE3C8C-A3D5-F583-65F3-3A742CCB9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"/>
            <a:stretch/>
          </p:blipFill>
          <p:spPr>
            <a:xfrm>
              <a:off x="0" y="6557554"/>
              <a:ext cx="8238940" cy="300445"/>
            </a:xfrm>
            <a:prstGeom prst="rect">
              <a:avLst/>
            </a:prstGeom>
          </p:spPr>
        </p:pic>
        <p:pic>
          <p:nvPicPr>
            <p:cNvPr id="15" name="Picture 14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CF352BB7-5A90-AF27-1442-609A589B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145"/>
            <a:stretch/>
          </p:blipFill>
          <p:spPr>
            <a:xfrm>
              <a:off x="7396505" y="6557554"/>
              <a:ext cx="4795495" cy="30044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5D5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72E21E-E66B-2C49-E46D-AC8A5632DB1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47C839-2BE4-DB9E-38DF-2734F277561F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FE56905-664D-765E-70F8-E78DDF80F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277" y="187615"/>
            <a:ext cx="2311572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9495C54-A292-66F5-9160-3A976CBD5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DC7EC97-A8AC-6323-3AAE-6A838688D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0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CECF34F-3840-9894-2BB3-D0371098B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B09F733-65D5-7FDE-29E0-645CF891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AA5D4-E507-33A5-01D5-4DA3931A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C3F1A0A-7008-7456-55BB-F56F58C01F3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ABA0AC-BC94-3B93-0BD3-5E0E3DF38738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C9D1065-B8F4-3B6B-4784-D134DC503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77" y="186776"/>
            <a:ext cx="163688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363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D90730-9E35-B9B3-FEA4-16F5C14DC706}"/>
              </a:ext>
            </a:extLst>
          </p:cNvPr>
          <p:cNvGrpSpPr/>
          <p:nvPr userDrawn="1"/>
        </p:nvGrpSpPr>
        <p:grpSpPr>
          <a:xfrm>
            <a:off x="-4976" y="6493701"/>
            <a:ext cx="12206681" cy="374482"/>
            <a:chOff x="-4975" y="6493700"/>
            <a:chExt cx="12187974" cy="374553"/>
          </a:xfrm>
        </p:grpSpPr>
        <p:pic>
          <p:nvPicPr>
            <p:cNvPr id="11" name="Picture 10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08F55CF1-7195-97B1-2199-28FE5C3DF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75" y="6493700"/>
              <a:ext cx="4382928" cy="374553"/>
            </a:xfrm>
            <a:prstGeom prst="rect">
              <a:avLst/>
            </a:prstGeom>
          </p:spPr>
        </p:pic>
        <p:pic>
          <p:nvPicPr>
            <p:cNvPr id="19" name="Picture 18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7BC082BB-688C-1656-257C-BAA4E0AB8D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1687" y="6493700"/>
              <a:ext cx="4382928" cy="374553"/>
            </a:xfrm>
            <a:prstGeom prst="rect">
              <a:avLst/>
            </a:prstGeom>
          </p:spPr>
        </p:pic>
        <p:pic>
          <p:nvPicPr>
            <p:cNvPr id="20" name="Picture 19" descr="A black screen with orange and white squares&#10;&#10;Description automatically generated">
              <a:extLst>
                <a:ext uri="{FF2B5EF4-FFF2-40B4-BE49-F238E27FC236}">
                  <a16:creationId xmlns:a16="http://schemas.microsoft.com/office/drawing/2014/main" id="{AEF9A5D7-ADD7-BD98-DEBE-C033373EF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071" y="6493700"/>
              <a:ext cx="4382928" cy="374553"/>
            </a:xfrm>
            <a:prstGeom prst="rect">
              <a:avLst/>
            </a:prstGeom>
          </p:spPr>
        </p:pic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1EE7DB-8F9C-76E4-248D-2E864ECA9D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8BE03C-33E5-DA0E-DD09-07CD1884950E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3976136-641C-A2DC-FB61-B95CA7F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11479" y="262522"/>
            <a:ext cx="1728439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2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0105F72-8602-17E4-754D-92A01A1AF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2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39BEE2-D344-8FEB-6478-C89226B38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1" y="1093304"/>
            <a:ext cx="12185650" cy="52339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B328F42-3798-08B3-1CF6-F1470FC5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28BBDF4-EC22-AEDE-72BF-D5914FB21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8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4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E944C-1FE9-5E72-5E81-7A7C5878783D}"/>
              </a:ext>
            </a:extLst>
          </p:cNvPr>
          <p:cNvSpPr/>
          <p:nvPr userDrawn="1"/>
        </p:nvSpPr>
        <p:spPr>
          <a:xfrm>
            <a:off x="0" y="1093303"/>
            <a:ext cx="12201706" cy="5361925"/>
          </a:xfrm>
          <a:prstGeom prst="rect">
            <a:avLst/>
          </a:prstGeom>
          <a:solidFill>
            <a:srgbClr val="ED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85E48FD-71B3-F76C-EE90-1B8BD5FC7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F8A83-B4CC-D522-4441-8B1516F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122" y="1334087"/>
            <a:ext cx="5855755" cy="4351338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7FE5FE-C58F-115C-D517-827F030E26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00680" y="1261613"/>
            <a:ext cx="3763941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1B8F9F-016E-5954-DAFC-BC8D3CC451EB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4B6C55A-BEBA-4E3D-9946-F7D81D05E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4930389-339A-E2BA-E43D-E7D3AD50ADC7}"/>
              </a:ext>
            </a:extLst>
          </p:cNvPr>
          <p:cNvSpPr/>
          <p:nvPr userDrawn="1"/>
        </p:nvSpPr>
        <p:spPr>
          <a:xfrm>
            <a:off x="381525" y="300445"/>
            <a:ext cx="1619794" cy="161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1368463-DAB4-23FA-8982-953880A8B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85" y="0"/>
            <a:ext cx="2311572" cy="1242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DC5A-5D29-7276-331D-4963DAF2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19" y="91926"/>
            <a:ext cx="9326355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33C8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0B764610-FAE3-160D-EE6A-D6D8202B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6404"/>
            <a:ext cx="8536423" cy="371596"/>
          </a:xfrm>
          <a:prstGeom prst="rect">
            <a:avLst/>
          </a:prstGeom>
        </p:spPr>
      </p:pic>
      <p:pic>
        <p:nvPicPr>
          <p:cNvPr id="6" name="Picture 5" descr="A black screen with a black border&#10;&#10;Description automatically generated">
            <a:extLst>
              <a:ext uri="{FF2B5EF4-FFF2-40B4-BE49-F238E27FC236}">
                <a16:creationId xmlns:a16="http://schemas.microsoft.com/office/drawing/2014/main" id="{548CE978-702C-57D2-D429-BBBAB729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5" y="6486404"/>
            <a:ext cx="3668486" cy="37159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BF39FAB-95EA-525A-FA96-BCAAFE759F3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45524" y="1261613"/>
            <a:ext cx="9819098" cy="4503083"/>
          </a:xfrm>
        </p:spPr>
        <p:txBody>
          <a:bodyPr/>
          <a:lstStyle>
            <a:lvl1pPr marL="0" indent="0">
              <a:buNone/>
              <a:defRPr sz="32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718F63-90FD-621E-4023-98A9DE324374}"/>
              </a:ext>
            </a:extLst>
          </p:cNvPr>
          <p:cNvCxnSpPr>
            <a:cxnSpLocks/>
          </p:cNvCxnSpPr>
          <p:nvPr userDrawn="1"/>
        </p:nvCxnSpPr>
        <p:spPr>
          <a:xfrm>
            <a:off x="2001319" y="1083365"/>
            <a:ext cx="9856064" cy="0"/>
          </a:xfrm>
          <a:prstGeom prst="line">
            <a:avLst/>
          </a:prstGeom>
          <a:ln w="19050">
            <a:solidFill>
              <a:srgbClr val="009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orang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0AAE076-A2C3-FE8A-9C72-75376062C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7"/>
          <a:stretch/>
        </p:blipFill>
        <p:spPr>
          <a:xfrm>
            <a:off x="320219" y="262522"/>
            <a:ext cx="1784196" cy="1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3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3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B8F8-9C2D-4543-8F61-8BCE74EB8FF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391402-5A39-4941-8700-C967DB2EB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8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7" r:id="rId23"/>
    <p:sldLayoutId id="2147483678" r:id="rId24"/>
    <p:sldLayoutId id="2147483680" r:id="rId25"/>
    <p:sldLayoutId id="2147483681" r:id="rId26"/>
    <p:sldLayoutId id="2147483683" r:id="rId27"/>
    <p:sldLayoutId id="2147483684" r:id="rId28"/>
    <p:sldLayoutId id="2147483686" r:id="rId29"/>
    <p:sldLayoutId id="2147483687" r:id="rId30"/>
    <p:sldLayoutId id="2147483689" r:id="rId31"/>
    <p:sldLayoutId id="214748369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235" y="1027937"/>
            <a:ext cx="6083708" cy="3711894"/>
          </a:xfrm>
        </p:spPr>
        <p:txBody>
          <a:bodyPr anchor="ctr">
            <a:normAutofit/>
          </a:bodyPr>
          <a:lstStyle/>
          <a:p>
            <a:r>
              <a:rPr lang="en-US" sz="3800" dirty="0"/>
              <a:t>North Dakota </a:t>
            </a:r>
            <a:br>
              <a:rPr lang="en-US" sz="3800" dirty="0"/>
            </a:br>
            <a:r>
              <a:rPr lang="en-US" sz="3800" dirty="0"/>
              <a:t>Child Well-Being</a:t>
            </a:r>
            <a:br>
              <a:rPr lang="en-US" sz="3800" dirty="0"/>
            </a:br>
            <a:r>
              <a:rPr lang="en-US" sz="3800" dirty="0"/>
              <a:t>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057" y="1027937"/>
            <a:ext cx="3254899" cy="371189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North Dakota Children’s Cabinet </a:t>
            </a:r>
          </a:p>
          <a:p>
            <a:pPr algn="r"/>
            <a:r>
              <a:rPr lang="en-US" dirty="0"/>
              <a:t>February 4, 2026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CA61-EC04-D8FC-EAF3-67948889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308A-8BCB-B656-CBBD-05D7186883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Children Living in Poverty (0-17)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Homeless Youth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Opportunity Youth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B108-7CFB-D9AD-7B8A-29131D7578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Additional Indicators</a:t>
            </a:r>
          </a:p>
          <a:p>
            <a:r>
              <a:rPr lang="en-US" dirty="0"/>
              <a:t>Economic assistance data sets within Targeted Population groups: SNAP, MA, WIC, LIHEAP, TANF, CCAP</a:t>
            </a:r>
          </a:p>
          <a:p>
            <a:r>
              <a:rPr lang="en-US" dirty="0"/>
              <a:t>Labor Force Data</a:t>
            </a:r>
          </a:p>
        </p:txBody>
      </p:sp>
    </p:spTree>
    <p:extLst>
      <p:ext uri="{BB962C8B-B14F-4D97-AF65-F5344CB8AC3E}">
        <p14:creationId xmlns:p14="http://schemas.microsoft.com/office/powerpoint/2010/main" val="94241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67368-4CCE-8234-DFDF-F771B4642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1142B50-11DB-18F0-7361-3F973844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922BBE-CFFF-6D3C-721F-C2943FFD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2FE295-43E3-6057-659D-09198F32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Health &amp; Safety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CBABE3-F102-123B-5794-7D3F5D2A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3DD5-67AE-2AF4-B822-7983DFEA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Screen Time Usage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School Discipline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Mental Health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School-based Behavioral Health Services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Youth Substance Abuse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Youth with Complex Needs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3B5B6C-A8E5-AED6-59BB-7DE4E4A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A0A818-4C0B-F4C7-6F2C-ABDEF8A31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25C924-3536-FD2A-EFF5-63CE44BA7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D2EC17F2-9B0D-459E-E69E-8725FF9E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678AEC-4609-EF44-BE99-ADF5CCB7F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959358-3B69-1BED-EB57-9E2072D8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831A5-AF7F-4BE6-9965-E9F49C1F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39CF-B2A9-AF7E-A11B-A5221C76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&amp;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092D-6391-75DE-98CA-FB0722F6A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Current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Screen Time Usage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School Discipline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Mental Health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School-based Behavioral Health Services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Youth Substance Abuse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Youth with Complex Needs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404D-9D96-C6E3-8074-B359B827D1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Additional Indicators</a:t>
            </a:r>
          </a:p>
          <a:p>
            <a:r>
              <a:rPr lang="en-US" dirty="0"/>
              <a:t>Families First Data</a:t>
            </a:r>
          </a:p>
          <a:p>
            <a:r>
              <a:rPr lang="en-US" dirty="0"/>
              <a:t>Confirmed case with safety plans &amp; closed</a:t>
            </a:r>
          </a:p>
          <a:p>
            <a:r>
              <a:rPr lang="en-US" dirty="0"/>
              <a:t>Mandatory Reporting #’s</a:t>
            </a:r>
          </a:p>
          <a:p>
            <a:r>
              <a:rPr lang="en-US" dirty="0"/>
              <a:t>ND Child Fatality</a:t>
            </a:r>
          </a:p>
          <a:p>
            <a:r>
              <a:rPr lang="en-US" dirty="0"/>
              <a:t>Child Obesity</a:t>
            </a:r>
          </a:p>
          <a:p>
            <a:r>
              <a:rPr lang="en-US" dirty="0"/>
              <a:t>Underweight newborn rates</a:t>
            </a:r>
          </a:p>
          <a:p>
            <a:r>
              <a:rPr lang="en-US" dirty="0"/>
              <a:t>Juvenile court data</a:t>
            </a:r>
          </a:p>
        </p:txBody>
      </p:sp>
    </p:spTree>
    <p:extLst>
      <p:ext uri="{BB962C8B-B14F-4D97-AF65-F5344CB8AC3E}">
        <p14:creationId xmlns:p14="http://schemas.microsoft.com/office/powerpoint/2010/main" val="428410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E4928-237A-C2F4-1C44-F82266CCD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E0BB633-326B-1643-99BA-17A62484C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AEAE53-E68F-3B9F-F997-4A5F93B7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4DC144-E62C-8DC7-2F87-A05A2CE8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Family and Community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9D4972-F6CB-9F10-E3A6-E97136A08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39861-0FEC-8435-8FED-C5D2317A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Access to Quality Early Childhood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Chronic Absenteeism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School Belonging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Extracurricular Involvement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Family Economic Stability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1A771C-240A-6D65-5F1A-0C2D48B6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A5DF27-D65E-E950-9938-EE939DAE8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6EC5C6-5AF7-4706-049F-DDF812B8E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EFF71FE2-4CE4-3869-2052-5814133F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78DCD1-F11D-7D47-D439-932BBA5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54B12A-3277-6891-C354-1F4042C2A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1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36ACD-6337-ECF8-DA97-09CF15AFD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7676-B9D3-ED35-4E17-C8B92682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&amp; Community Child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D373-253C-B70B-F136-3075CADBF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Current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Quality Early Childhood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Chronic Absenteeism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School Belonging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Extracurricular Involvement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Family Economic Stability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94386-5B02-BE09-4FA2-8C661B8AB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4645152" cy="385005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Additional Indicators</a:t>
            </a:r>
          </a:p>
          <a:p>
            <a:r>
              <a:rPr lang="en-US" dirty="0"/>
              <a:t>Kinship Data Points</a:t>
            </a:r>
          </a:p>
          <a:p>
            <a:r>
              <a:rPr lang="en-US" dirty="0"/>
              <a:t>Child Systems Data Points: DD numbers, QRTP, PRTF, TFC,FC, Certified Shelters</a:t>
            </a:r>
          </a:p>
          <a:p>
            <a:r>
              <a:rPr lang="en-US" dirty="0"/>
              <a:t>CHINS Data</a:t>
            </a:r>
          </a:p>
          <a:p>
            <a:r>
              <a:rPr lang="en-US" dirty="0"/>
              <a:t>Detention Data</a:t>
            </a:r>
          </a:p>
          <a:p>
            <a:r>
              <a:rPr lang="en-US" dirty="0"/>
              <a:t># of youth on probation/juvenile court data</a:t>
            </a:r>
          </a:p>
          <a:p>
            <a:r>
              <a:rPr lang="en-US" dirty="0"/>
              <a:t>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79591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B09FA-789B-DA19-A719-AB08F4C0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B5999A9-1E8A-8065-5ADF-2B32B4173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C19397-6363-462B-30B3-26F6B28FE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577FEF-5EC8-6337-D31C-6A380598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The Early Years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32FD5A-B829-307D-C44E-3639986C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7F30-BF51-9507-6E46-0D428181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Prenatal Care Indicator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Child Care Providers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Quality Early Childhood Education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Early Invention (Age 0-3)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F635D-5D54-5C9A-9625-DF2488734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4CDEA4-8962-E580-142E-D2816362C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32C7D3-BE98-7A64-612C-C8B400FD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32A349-937E-EDA5-CBB6-AEAB30E6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7" b="21957"/>
          <a:stretch/>
        </p:blipFill>
        <p:spPr>
          <a:xfrm>
            <a:off x="8116373" y="1000125"/>
            <a:ext cx="2799103" cy="39823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AB6E40-8638-8818-07D3-484593BBD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C0D967-C3A9-774C-2276-4CA5C4A2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2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B8D6E-A7C0-C635-6330-69473F36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314E-7546-BA5C-789D-311A7E3E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Early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315D-F288-72C5-5AE5-00DA70CC1D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Current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Prenatal Care Indicator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Child Care Providers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Quality Early Childhood Education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Access to Early Invention (Age 0-3)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0FF6-2E78-55CD-6489-557E409AE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Additional Indicators</a:t>
            </a:r>
          </a:p>
          <a:p>
            <a:r>
              <a:rPr lang="en-US" dirty="0"/>
              <a:t>Head Start Data</a:t>
            </a:r>
          </a:p>
          <a:p>
            <a:r>
              <a:rPr lang="en-US" dirty="0"/>
              <a:t>Confirmed findings data </a:t>
            </a:r>
          </a:p>
          <a:p>
            <a:r>
              <a:rPr lang="en-US" dirty="0"/>
              <a:t>Foster Care numbers</a:t>
            </a:r>
          </a:p>
          <a:p>
            <a:r>
              <a:rPr lang="en-US" dirty="0"/>
              <a:t>Kinship numbers for this subset</a:t>
            </a:r>
          </a:p>
          <a:p>
            <a:r>
              <a:rPr lang="en-US" dirty="0"/>
              <a:t>Infant Development/Early Intervention</a:t>
            </a:r>
          </a:p>
          <a:p>
            <a:r>
              <a:rPr lang="en-US" dirty="0"/>
              <a:t>CACFP data</a:t>
            </a:r>
          </a:p>
          <a:p>
            <a:r>
              <a:rPr lang="en-US" dirty="0"/>
              <a:t>Infant Mortality Rate</a:t>
            </a:r>
          </a:p>
          <a:p>
            <a:r>
              <a:rPr lang="en-US" dirty="0"/>
              <a:t>WIC Participation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2FD6-43D6-5EFA-5C7B-9EBBDCE7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Dakota Child Well-Being Scorecard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CBC7-1383-9EAA-59CA-34041356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&amp; Nimble</a:t>
            </a:r>
          </a:p>
          <a:p>
            <a:r>
              <a:rPr lang="en-US" dirty="0"/>
              <a:t>Tells a holistic youth development story (education, economic stability, family &amp; community, health &amp; safety, The Early Years).</a:t>
            </a:r>
          </a:p>
          <a:p>
            <a:r>
              <a:rPr lang="en-US" dirty="0"/>
              <a:t>Covers child/youth development, ages 0-21.</a:t>
            </a:r>
          </a:p>
          <a:p>
            <a:r>
              <a:rPr lang="en-US" dirty="0"/>
              <a:t>Fosters cross-system alignment.</a:t>
            </a:r>
          </a:p>
          <a:p>
            <a:r>
              <a:rPr lang="en-US" dirty="0"/>
              <a:t>Drives data decision-making (policy, funding, focus).</a:t>
            </a:r>
          </a:p>
          <a:p>
            <a:r>
              <a:rPr lang="en-US" dirty="0"/>
              <a:t>Captures all youth.</a:t>
            </a:r>
          </a:p>
        </p:txBody>
      </p:sp>
    </p:spTree>
    <p:extLst>
      <p:ext uri="{BB962C8B-B14F-4D97-AF65-F5344CB8AC3E}">
        <p14:creationId xmlns:p14="http://schemas.microsoft.com/office/powerpoint/2010/main" val="261662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25CA-037F-90B4-2644-B33872B5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4F2E-2B6A-340D-9BBC-C245A3B2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DA871-2517-6933-9574-80E16116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2128979"/>
            <a:ext cx="7588770" cy="34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3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87DD7-1DFA-95D9-2FB3-C998D09E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853754"/>
            <a:ext cx="8044846" cy="4005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7B5E0-2713-75EB-CF09-06500A659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46708E85-22A8-6632-BC4C-8768E77308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6BDEA-9C5C-8BCA-068C-380B41F3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/>
              <a:t>North Dakota Children’s Cabinet Values, Vision &amp; Mission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E336-7D1A-79E3-0C00-D1AFE43B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buClr>
                <a:srgbClr val="AE7D2E"/>
              </a:buClr>
            </a:pPr>
            <a:r>
              <a:rPr lang="en-US" sz="1900" b="1" dirty="0"/>
              <a:t>VALUES: 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360 COMMUNICATION: </a:t>
            </a:r>
            <a:r>
              <a:rPr lang="en-US" sz="1900" dirty="0"/>
              <a:t>The Children’s Cabinet will engage in open, honest and meaningful communication that leads to positive results for all children and families.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Optimism: </a:t>
            </a:r>
            <a:r>
              <a:rPr lang="en-US" sz="1900" dirty="0"/>
              <a:t>The Children’s Cabinet will be solutions-based, adopting a can-do attitude while avoiding the impulse to admire the problem.</a:t>
            </a:r>
          </a:p>
          <a:p>
            <a:pPr>
              <a:buClr>
                <a:srgbClr val="AE7D2E"/>
              </a:buClr>
            </a:pPr>
            <a:r>
              <a:rPr lang="en-US" sz="1900" b="1" dirty="0"/>
              <a:t>Accountability: </a:t>
            </a:r>
            <a:r>
              <a:rPr lang="en-US" sz="1900" dirty="0"/>
              <a:t>The Children’s Cabinet accepts clear accountability for leadership and allows all members to know their role and responsibility while sharing a common vision.</a:t>
            </a:r>
          </a:p>
          <a:p>
            <a:pPr marL="0" indent="0">
              <a:buClr>
                <a:srgbClr val="AE7D2E"/>
              </a:buClr>
              <a:buNone/>
            </a:pPr>
            <a:endParaRPr lang="en-US" sz="1900" dirty="0"/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8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96C5D-72B1-3B60-78EF-EE68CDD8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C194-CFE6-6A10-5E98-AC10A394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EBE3C-55B7-BD36-3232-5D4B8FA1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1853754"/>
            <a:ext cx="7588770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1A48-7806-CEAE-F199-B0EFF829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A2E6-D74E-1E65-0DFC-8D5849C8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Scorecards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6E3E2-1C80-DAC5-18AB-896023C2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" y="1895482"/>
            <a:ext cx="7588770" cy="39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ECFA-D879-7D29-0BDB-522E45EE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DD87-9A78-5FDC-526C-7E24CE05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Jason Callahan</a:t>
            </a:r>
          </a:p>
          <a:p>
            <a:pPr marL="0" indent="0" algn="ctr">
              <a:buNone/>
            </a:pPr>
            <a:r>
              <a:rPr lang="en-US" dirty="0"/>
              <a:t>North Dakota Children’s Cabinet Coordinator</a:t>
            </a:r>
          </a:p>
          <a:p>
            <a:pPr marL="0" indent="0" algn="ctr">
              <a:buNone/>
            </a:pPr>
            <a:r>
              <a:rPr lang="en-US" dirty="0"/>
              <a:t>jacallahan@nd.gov</a:t>
            </a:r>
          </a:p>
        </p:txBody>
      </p:sp>
    </p:spTree>
    <p:extLst>
      <p:ext uri="{BB962C8B-B14F-4D97-AF65-F5344CB8AC3E}">
        <p14:creationId xmlns:p14="http://schemas.microsoft.com/office/powerpoint/2010/main" val="114382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44EA2-85F7-B33F-AE70-E8EE2738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8E2EEFCE-EC44-77EB-CDBA-DD0867AE8D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85C92-B360-D89D-B5F2-D569AC85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North Dakota Children’s Cabinet Values, Vision &amp; Mission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95C7-A326-9FE8-F520-B1722463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2481942"/>
            <a:ext cx="6085091" cy="4212772"/>
          </a:xfrm>
        </p:spPr>
        <p:txBody>
          <a:bodyPr anchor="ctr">
            <a:normAutofit/>
          </a:bodyPr>
          <a:lstStyle/>
          <a:p>
            <a:pPr>
              <a:buClr>
                <a:srgbClr val="004EAB"/>
              </a:buClr>
            </a:pPr>
            <a:r>
              <a:rPr lang="en-US" b="1" dirty="0"/>
              <a:t> Vision: </a:t>
            </a:r>
            <a:r>
              <a:rPr lang="en-US" dirty="0"/>
              <a:t>The North Dakota Children’s Cabinet ensures that all children are prepared and successful, equipped with the skills, knowledge, and resilience to thrive in an ever-changing world.</a:t>
            </a:r>
          </a:p>
          <a:p>
            <a:pPr>
              <a:buClr>
                <a:srgbClr val="004EAB"/>
              </a:buClr>
            </a:pPr>
            <a:r>
              <a:rPr lang="en-US" b="1" dirty="0"/>
              <a:t> Mission: </a:t>
            </a:r>
            <a:r>
              <a:rPr lang="en-US" dirty="0"/>
              <a:t>The North Dakota Children's Cabinet collaborates to elevate what works and drive towards a seamless network of services and supports that meet the needs of every child and family. </a:t>
            </a:r>
          </a:p>
          <a:p>
            <a:pPr>
              <a:buClr>
                <a:srgbClr val="004EAB"/>
              </a:buClr>
            </a:pPr>
            <a:endParaRPr lang="en-US" b="1" dirty="0"/>
          </a:p>
          <a:p>
            <a:pPr>
              <a:buClr>
                <a:srgbClr val="004EAB"/>
              </a:buClr>
            </a:pPr>
            <a:endParaRPr lang="en-US" b="1" dirty="0"/>
          </a:p>
          <a:p>
            <a:pPr>
              <a:buClr>
                <a:srgbClr val="004EAB"/>
              </a:buClr>
            </a:pPr>
            <a:endParaRPr lang="en-US" b="1" dirty="0"/>
          </a:p>
          <a:p>
            <a:pPr marL="0" indent="0">
              <a:buClr>
                <a:srgbClr val="004EAB"/>
              </a:buClr>
              <a:buNone/>
            </a:pPr>
            <a:endParaRPr lang="en-US" dirty="0"/>
          </a:p>
        </p:txBody>
      </p:sp>
      <p:sp>
        <p:nvSpPr>
          <p:cNvPr id="7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BDA22-2B51-32C9-06B1-05C4E536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646027C-745E-7FB4-3397-185FB58B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buffalo in a field">
            <a:extLst>
              <a:ext uri="{FF2B5EF4-FFF2-40B4-BE49-F238E27FC236}">
                <a16:creationId xmlns:a16="http://schemas.microsoft.com/office/drawing/2014/main" id="{6D1CC62E-5A2A-5405-3D83-2387A21AEA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9695D26C-7CC3-A4F6-7536-C4257F7DD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5069D7CD-DD56-FCAC-0551-E389CC8B1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100793-F4E1-2CED-EEBD-148183E93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13C9A-6612-D660-6DE9-33A7EDD5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North Dakota Children’s Cabinet Strategic Goals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0C44F0-0544-9B78-4C48-C680AB7B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665E-04C1-C612-9A74-5970F228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buClr>
                <a:srgbClr val="AE7D2E"/>
              </a:buClr>
            </a:pPr>
            <a:endParaRPr lang="en-US" sz="1900" b="1" dirty="0"/>
          </a:p>
          <a:p>
            <a:pPr>
              <a:buClr>
                <a:srgbClr val="AE7D2E"/>
              </a:buClr>
            </a:pPr>
            <a:endParaRPr lang="en-US" sz="1900" b="1" dirty="0"/>
          </a:p>
          <a:p>
            <a:pPr marL="0" indent="0">
              <a:buClr>
                <a:srgbClr val="AE7D2E"/>
              </a:buClr>
              <a:buNone/>
            </a:pPr>
            <a:endParaRPr lang="en-US" sz="1900" dirty="0"/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98DC5DD2-C8E9-D3A5-042E-E618B05B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F10B9-1D02-741F-E47E-D3DC05451587}"/>
              </a:ext>
            </a:extLst>
          </p:cNvPr>
          <p:cNvSpPr txBox="1"/>
          <p:nvPr/>
        </p:nvSpPr>
        <p:spPr>
          <a:xfrm>
            <a:off x="5279572" y="1193800"/>
            <a:ext cx="544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Goal #1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Strengthen foundational elements of the North Dakota Children’s Cabinet through the development and communication of a strategic plan by Fall 2025.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1D6F1-F43A-E7AC-79E1-85F1941F5076}"/>
              </a:ext>
            </a:extLst>
          </p:cNvPr>
          <p:cNvSpPr txBox="1"/>
          <p:nvPr/>
        </p:nvSpPr>
        <p:spPr>
          <a:xfrm>
            <a:off x="5279570" y="2874794"/>
            <a:ext cx="544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Goal #2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Define, measure and report out on the status of child well-being in North Dakota by June 2026.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A1251-62F1-6753-19B1-C758C09856C3}"/>
              </a:ext>
            </a:extLst>
          </p:cNvPr>
          <p:cNvSpPr txBox="1"/>
          <p:nvPr/>
        </p:nvSpPr>
        <p:spPr>
          <a:xfrm>
            <a:off x="5279569" y="4349021"/>
            <a:ext cx="544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/>
                <a:cs typeface="Poppins"/>
              </a:rPr>
              <a:t>Goal #3</a:t>
            </a:r>
          </a:p>
          <a:p>
            <a:r>
              <a:rPr lang="en-US" dirty="0">
                <a:latin typeface="Poppins"/>
                <a:cs typeface="Poppins"/>
              </a:rPr>
              <a:t>Identify and elevate promising practices to advance a seamless network of services and supports throughout North Dakota by August 2026.</a:t>
            </a:r>
          </a:p>
        </p:txBody>
      </p:sp>
    </p:spTree>
    <p:extLst>
      <p:ext uri="{BB962C8B-B14F-4D97-AF65-F5344CB8AC3E}">
        <p14:creationId xmlns:p14="http://schemas.microsoft.com/office/powerpoint/2010/main" val="16182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47" y="196186"/>
            <a:ext cx="3530157" cy="1049235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3000" dirty="0"/>
              <a:t>Child Well-Being</a:t>
            </a:r>
            <a:br>
              <a:rPr lang="en-US" sz="3000" dirty="0"/>
            </a:br>
            <a:r>
              <a:rPr lang="en-US" sz="3000" dirty="0"/>
              <a:t>Logic Model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2018412"/>
            <a:ext cx="4464757" cy="3447933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>
                <a:latin typeface="Poppins"/>
                <a:cs typeface="Poppins"/>
              </a:rPr>
              <a:t>Establish Child Well-Being Indicators/Scorecard</a:t>
            </a:r>
          </a:p>
          <a:p>
            <a:r>
              <a:rPr lang="en-US" sz="1800" b="1" dirty="0"/>
              <a:t>Vision: </a:t>
            </a:r>
            <a:r>
              <a:rPr lang="en-US" sz="1600" dirty="0"/>
              <a:t>The North Dakota Children’s Cabinet ensures that all children are prepared and successful, equipped with the skills, knowledge, and resilience to thrive in an ever-changing world. </a:t>
            </a:r>
          </a:p>
          <a:p>
            <a:r>
              <a:rPr lang="en-US" sz="1400" b="1" dirty="0">
                <a:latin typeface="Poppins"/>
                <a:cs typeface="Poppins"/>
              </a:rPr>
              <a:t>What are our guiding values?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Transparent &amp; Nimble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Provide Data-Driven Decision-Making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Capture all facets of youth development: economic well-being, education, health and safety, and family and community factors.</a:t>
            </a:r>
            <a:endParaRPr lang="en-US" sz="1400" dirty="0"/>
          </a:p>
          <a:p>
            <a:r>
              <a:rPr lang="en-US" sz="1700" b="1" dirty="0"/>
              <a:t>What scale do we want to measure?</a:t>
            </a:r>
          </a:p>
          <a:p>
            <a:pPr lvl="1"/>
            <a:r>
              <a:rPr lang="en-US" sz="1400" dirty="0"/>
              <a:t>State Level</a:t>
            </a:r>
          </a:p>
          <a:p>
            <a:r>
              <a:rPr lang="en-US" sz="1400" b="1" dirty="0">
                <a:latin typeface="Poppins"/>
                <a:cs typeface="Poppins"/>
              </a:rPr>
              <a:t>Who is our audience? 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Policymakers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Practitioners</a:t>
            </a:r>
          </a:p>
          <a:p>
            <a:pPr lvl="1"/>
            <a:r>
              <a:rPr lang="en-US" sz="1400" dirty="0">
                <a:latin typeface="Poppins"/>
                <a:cs typeface="Poppins"/>
              </a:rPr>
              <a:t>Public Stakeholders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E243-3C04-CE54-481F-88F89E14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693370"/>
            <a:ext cx="4821551" cy="27121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B0A4-32E8-7035-70F2-64523CCA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640C-D200-34E3-726A-D86BE2FF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67636"/>
            <a:ext cx="9603275" cy="799692"/>
          </a:xfrm>
        </p:spPr>
        <p:txBody>
          <a:bodyPr/>
          <a:lstStyle/>
          <a:p>
            <a:r>
              <a:rPr lang="en-US" dirty="0"/>
              <a:t>NORTH Dakota Child Well-being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FE5-6504-47C5-0DC6-03C3E97F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0268"/>
          </a:xfrm>
        </p:spPr>
        <p:txBody>
          <a:bodyPr>
            <a:normAutofit/>
          </a:bodyPr>
          <a:lstStyle/>
          <a:p>
            <a:r>
              <a:rPr lang="en-US" sz="2400" dirty="0"/>
              <a:t>When you consider the North Dakota Children’s Cabinet’s vision of “…all children are prepared and successful, equipped with the skills, knowledge, and resilience to thrive in an ever-changing world.”, which of these indicators would help inform what is “thriving”?</a:t>
            </a:r>
          </a:p>
          <a:p>
            <a:r>
              <a:rPr lang="en-US" sz="2400" dirty="0"/>
              <a:t>Which factors most influence whether children thrive or struggle?</a:t>
            </a:r>
          </a:p>
          <a:p>
            <a:r>
              <a:rPr lang="en-US" sz="2400" dirty="0"/>
              <a:t>How do you envision a child well-being scorecard being used (policy, practices, funding, accountability, public transparency)?</a:t>
            </a:r>
          </a:p>
          <a:p>
            <a:r>
              <a:rPr lang="en-US" sz="2400" dirty="0"/>
              <a:t>How do we ensure we inform audience on all youth?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B7B05-5A85-BA79-7962-21FE2D74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40208DF-B3F4-135F-C1BC-5CE5D0308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A47538-778B-40FC-9C48-E86069EA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40AFCF-FC42-7719-653F-616DC4DF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156BCB-1077-0C13-2173-93C10888E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B577-0D9E-A805-ADCE-72FA5A2E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Kindergarten Readiness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3</a:t>
            </a:r>
            <a:r>
              <a:rPr lang="en-US" sz="2400" baseline="30000" dirty="0">
                <a:solidFill>
                  <a:prstClr val="black"/>
                </a:solidFill>
              </a:rPr>
              <a:t>rd</a:t>
            </a:r>
            <a:r>
              <a:rPr lang="en-US" sz="2400" dirty="0">
                <a:solidFill>
                  <a:prstClr val="black"/>
                </a:solidFill>
              </a:rPr>
              <a:t> Grade Literacy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Choice Ready Graduates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Post-Secondary Enrollment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Employment Indicator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>
                <a:solidFill>
                  <a:prstClr val="black"/>
                </a:solidFill>
              </a:rPr>
              <a:t>Enlistment Indicator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20A83C-B882-4F49-8C95-FEE84F14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643441-5EB2-D046-EF3D-2A34FB11D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808FE5-1036-423D-CD9D-BB4D05593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091E3FBC-437D-54F3-D1FD-B958607E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A28503-434A-1572-C941-686FB3325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47D2CB-285F-6B3E-CF4B-7E0772C0A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6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8B56-F540-7750-E9F1-322F614F3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D3E0-C720-A293-BF5F-4DE95661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510CB-39BD-91F5-C09D-FC9CCAD6F4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Kindergarten Readiness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Gill Sans MT" panose="020B0502020104020203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Grade Literacy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Choice Ready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Graduates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Post-Secondary Enrollment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Employment Indicator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Enlistment Indicator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F84FE-72AD-D4D5-74E5-E802268FD2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Additional Indicators</a:t>
            </a:r>
          </a:p>
          <a:p>
            <a:r>
              <a:rPr lang="en-US" dirty="0"/>
              <a:t>Chronic Absenteeism</a:t>
            </a:r>
          </a:p>
          <a:p>
            <a:r>
              <a:rPr lang="en-US" dirty="0"/>
              <a:t>PreK-Grade 2 Literacy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Math</a:t>
            </a:r>
          </a:p>
          <a:p>
            <a:r>
              <a:rPr lang="en-US" dirty="0"/>
              <a:t>Advanced Coursework prior to 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FAFSA Completion Rate</a:t>
            </a:r>
          </a:p>
          <a:p>
            <a:r>
              <a:rPr lang="en-US" dirty="0"/>
              <a:t>Credentials of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4D5B4-BC4C-AA44-AD01-CAC8F1AA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E6BE66-2228-D278-C90C-1E02EC3E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A80DDF-B4B0-4269-0E48-682661102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1E202E-90F2-69BC-AF06-87791129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Economic Stability</a:t>
            </a:r>
            <a:br>
              <a:rPr lang="en-US" dirty="0"/>
            </a:br>
            <a:r>
              <a:rPr lang="en-US" dirty="0"/>
              <a:t>Child Well-Being</a:t>
            </a:r>
            <a:endParaRPr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70EF85-F6B9-6D52-1355-62A4ACB9B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6AB0-6E16-C8E5-EE9A-1BA0C119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Children Living in Poverty (0-17)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Homeless Youth</a:t>
            </a:r>
          </a:p>
          <a:p>
            <a:pPr lvl="0">
              <a:lnSpc>
                <a:spcPct val="110000"/>
              </a:lnSpc>
              <a:buClr>
                <a:srgbClr val="B71E42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Opportunity Youth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6D5A0-7369-DCBC-22D1-6CF877D37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E710C4-243E-4AC9-3F86-D76C778C7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6EFC2D-21C0-B0AB-100E-91DF1DC02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 descr="A group of women wearing graduation gowns&#10;&#10;AI-generated content may be incorrect.">
            <a:extLst>
              <a:ext uri="{FF2B5EF4-FFF2-40B4-BE49-F238E27FC236}">
                <a16:creationId xmlns:a16="http://schemas.microsoft.com/office/drawing/2014/main" id="{99DF79EF-2118-5EBD-1188-3EEABF9B4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r="2" b="16518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5F3EFC-C3DC-80A6-FD37-6E801FE1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76AC10-5A8E-84AD-3EBA-1E4328CAA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95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db2bce-833e-47e9-98cc-f341992a244e" xsi:nil="true"/>
    <lcf76f155ced4ddcb4097134ff3c332f xmlns="6729885d-d5a6-4a3a-b821-7df5497e0c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8E91D9187404A859455E2F0560353" ma:contentTypeVersion="12" ma:contentTypeDescription="Create a new document." ma:contentTypeScope="" ma:versionID="8e3c23957150be68000952502126c8ed">
  <xsd:schema xmlns:xsd="http://www.w3.org/2001/XMLSchema" xmlns:xs="http://www.w3.org/2001/XMLSchema" xmlns:p="http://schemas.microsoft.com/office/2006/metadata/properties" xmlns:ns2="6729885d-d5a6-4a3a-b821-7df5497e0c88" xmlns:ns3="2bdb2bce-833e-47e9-98cc-f341992a244e" targetNamespace="http://schemas.microsoft.com/office/2006/metadata/properties" ma:root="true" ma:fieldsID="52c8e627f7f2a60c0e3565833897c590" ns2:_="" ns3:_="">
    <xsd:import namespace="6729885d-d5a6-4a3a-b821-7df5497e0c88"/>
    <xsd:import namespace="2bdb2bce-833e-47e9-98cc-f341992a2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9885d-d5a6-4a3a-b821-7df5497e0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b2bce-833e-47e9-98cc-f341992a24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68d46f-db41-4f47-9c81-996c7295eab3}" ma:internalName="TaxCatchAll" ma:showField="CatchAllData" ma:web="2bdb2bce-833e-47e9-98cc-f341992a24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EC4E4-20F8-4A4B-823F-6E4D8ECA08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D77D7-22D5-43F1-AD5C-D6FE98B9C76E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bdb2bce-833e-47e9-98cc-f341992a244e"/>
    <ds:schemaRef ds:uri="6729885d-d5a6-4a3a-b821-7df5497e0c8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BD857AE-B18F-44BF-9CBC-A06612C32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29885d-d5a6-4a3a-b821-7df5497e0c88"/>
    <ds:schemaRef ds:uri="2bdb2bce-833e-47e9-98cc-f341992a2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21452</TotalTime>
  <Words>892</Words>
  <Application>Microsoft Office PowerPoint</Application>
  <PresentationFormat>Widescreen</PresentationFormat>
  <Paragraphs>171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Gill Sans MT</vt:lpstr>
      <vt:lpstr>Poppins</vt:lpstr>
      <vt:lpstr>Gallery</vt:lpstr>
      <vt:lpstr>North Dakota  Child Well-Being Indicators</vt:lpstr>
      <vt:lpstr>North Dakota Children’s Cabinet Values, Vision &amp; Mission</vt:lpstr>
      <vt:lpstr>North Dakota Children’s Cabinet Values, Vision &amp; Mission</vt:lpstr>
      <vt:lpstr>North Dakota Children’s Cabinet Strategic Goals</vt:lpstr>
      <vt:lpstr> Child Well-Being Logic Model</vt:lpstr>
      <vt:lpstr>NORTH Dakota Child Well-being </vt:lpstr>
      <vt:lpstr>Education Child Well-Being</vt:lpstr>
      <vt:lpstr>Education</vt:lpstr>
      <vt:lpstr>Economic Stability Child Well-Being</vt:lpstr>
      <vt:lpstr>Economic Stability</vt:lpstr>
      <vt:lpstr>Health &amp; Safety Child Well-Being</vt:lpstr>
      <vt:lpstr>Health &amp; Safety</vt:lpstr>
      <vt:lpstr>Family and Community Child Well-Being</vt:lpstr>
      <vt:lpstr>Family &amp; Community Child Well-Being</vt:lpstr>
      <vt:lpstr>The Early Years Child Well-Being</vt:lpstr>
      <vt:lpstr>The Early Years</vt:lpstr>
      <vt:lpstr>North Dakota Child Well-Being Scorecard Design</vt:lpstr>
      <vt:lpstr>Examples of Scorecards</vt:lpstr>
      <vt:lpstr>Examples of Scorecards</vt:lpstr>
      <vt:lpstr>Examples of Scorecards</vt:lpstr>
      <vt:lpstr>Examples of Scorecards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Callahan</dc:creator>
  <cp:lastModifiedBy>Christy, Mary A.</cp:lastModifiedBy>
  <cp:revision>14</cp:revision>
  <dcterms:created xsi:type="dcterms:W3CDTF">2025-08-27T18:29:32Z</dcterms:created>
  <dcterms:modified xsi:type="dcterms:W3CDTF">2026-02-08T14:04:50Z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0x010100EFC8E91D9187404A859455E2F0560353</vt:lpwstr>
  </property>
  <property fmtid="{D5CDD505-2E9C-101B-9397-08002B2CF9AE}" pid="3" name="MediaServiceImageTags">
    <vt:lpwstr/>
  </property>
</Properties>
</file>