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76" r:id="rId2"/>
    <p:sldId id="277" r:id="rId3"/>
    <p:sldId id="278" r:id="rId4"/>
    <p:sldId id="279" r:id="rId5"/>
    <p:sldId id="280" r:id="rId6"/>
    <p:sldId id="282" r:id="rId7"/>
    <p:sldId id="5114" r:id="rId8"/>
    <p:sldId id="270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Callahan" userId="dfddaedf-8c97-4698-bcf6-e2eabeebf9c3" providerId="ADAL" clId="{21C1196F-5E3E-430E-92FF-3DE008A93B9F}"/>
    <pc:docChg chg="undo custSel modSld">
      <pc:chgData name="Jason Callahan" userId="dfddaedf-8c97-4698-bcf6-e2eabeebf9c3" providerId="ADAL" clId="{21C1196F-5E3E-430E-92FF-3DE008A93B9F}" dt="2025-08-19T17:57:47.043" v="9" actId="478"/>
      <pc:docMkLst>
        <pc:docMk/>
      </pc:docMkLst>
      <pc:sldChg chg="addSp delSp modSp mod">
        <pc:chgData name="Jason Callahan" userId="dfddaedf-8c97-4698-bcf6-e2eabeebf9c3" providerId="ADAL" clId="{21C1196F-5E3E-430E-92FF-3DE008A93B9F}" dt="2025-08-19T17:57:47.043" v="9" actId="478"/>
        <pc:sldMkLst>
          <pc:docMk/>
          <pc:sldMk cId="3935700790" sldId="5114"/>
        </pc:sldMkLst>
        <pc:spChg chg="del mod">
          <ac:chgData name="Jason Callahan" userId="dfddaedf-8c97-4698-bcf6-e2eabeebf9c3" providerId="ADAL" clId="{21C1196F-5E3E-430E-92FF-3DE008A93B9F}" dt="2025-08-19T17:57:22.958" v="4" actId="478"/>
          <ac:spMkLst>
            <pc:docMk/>
            <pc:sldMk cId="3935700790" sldId="5114"/>
            <ac:spMk id="2" creationId="{0D92626D-C0EC-C296-292E-DC763647CAD7}"/>
          </ac:spMkLst>
        </pc:spChg>
        <pc:spChg chg="add del mod">
          <ac:chgData name="Jason Callahan" userId="dfddaedf-8c97-4698-bcf6-e2eabeebf9c3" providerId="ADAL" clId="{21C1196F-5E3E-430E-92FF-3DE008A93B9F}" dt="2025-08-19T17:57:35.163" v="7" actId="478"/>
          <ac:spMkLst>
            <pc:docMk/>
            <pc:sldMk cId="3935700790" sldId="5114"/>
            <ac:spMk id="5" creationId="{8CC205EF-5596-2619-E529-03DCF3749111}"/>
          </ac:spMkLst>
        </pc:spChg>
        <pc:spChg chg="mod">
          <ac:chgData name="Jason Callahan" userId="dfddaedf-8c97-4698-bcf6-e2eabeebf9c3" providerId="ADAL" clId="{21C1196F-5E3E-430E-92FF-3DE008A93B9F}" dt="2025-08-19T17:57:42.257" v="8" actId="688"/>
          <ac:spMkLst>
            <pc:docMk/>
            <pc:sldMk cId="3935700790" sldId="5114"/>
            <ac:spMk id="8" creationId="{68DF3996-C04D-B97D-CC0E-B2CE56F6A076}"/>
          </ac:spMkLst>
        </pc:spChg>
        <pc:spChg chg="mod">
          <ac:chgData name="Jason Callahan" userId="dfddaedf-8c97-4698-bcf6-e2eabeebf9c3" providerId="ADAL" clId="{21C1196F-5E3E-430E-92FF-3DE008A93B9F}" dt="2025-08-19T17:57:12.022" v="1" actId="14100"/>
          <ac:spMkLst>
            <pc:docMk/>
            <pc:sldMk cId="3935700790" sldId="5114"/>
            <ac:spMk id="11" creationId="{3F160FAA-71A5-E62E-EF6C-57708A4D07AE}"/>
          </ac:spMkLst>
        </pc:spChg>
        <pc:spChg chg="add del mod">
          <ac:chgData name="Jason Callahan" userId="dfddaedf-8c97-4698-bcf6-e2eabeebf9c3" providerId="ADAL" clId="{21C1196F-5E3E-430E-92FF-3DE008A93B9F}" dt="2025-08-19T17:57:47.043" v="9" actId="478"/>
          <ac:spMkLst>
            <pc:docMk/>
            <pc:sldMk cId="3935700790" sldId="5114"/>
            <ac:spMk id="16" creationId="{EC4AE755-C6C8-F62A-3518-E36B12FFA19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D4BE6-C986-48AC-8444-E4C0155DA04D}" type="doc">
      <dgm:prSet loTypeId="urn:microsoft.com/office/officeart/2005/8/layout/venn3" loCatId="relationship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4A2797AF-C654-4171-A869-C16C8B48947D}">
      <dgm:prSet phldr="0"/>
      <dgm:spPr/>
      <dgm:t>
        <a:bodyPr/>
        <a:lstStyle/>
        <a:p>
          <a:pPr algn="l"/>
          <a:r>
            <a:rPr lang="en-US">
              <a:solidFill>
                <a:schemeClr val="accent5">
                  <a:lumMod val="76000"/>
                </a:schemeClr>
              </a:solidFill>
              <a:latin typeface="Aptos"/>
            </a:rPr>
            <a:t>Policy &amp; Legislative</a:t>
          </a:r>
          <a:endParaRPr lang="en-US">
            <a:solidFill>
              <a:schemeClr val="accent5">
                <a:lumMod val="76000"/>
              </a:schemeClr>
            </a:solidFill>
          </a:endParaRPr>
        </a:p>
      </dgm:t>
    </dgm:pt>
    <dgm:pt modelId="{771D31D3-1951-4BCF-B218-79C3C25CF3DD}" type="parTrans" cxnId="{2C69D846-EFF4-47EC-836A-139D89D6AFD1}">
      <dgm:prSet/>
      <dgm:spPr/>
    </dgm:pt>
    <dgm:pt modelId="{698DD06C-E829-4876-ACFE-1526E132EB2F}" type="sibTrans" cxnId="{2C69D846-EFF4-47EC-836A-139D89D6AFD1}">
      <dgm:prSet/>
      <dgm:spPr/>
    </dgm:pt>
    <dgm:pt modelId="{E6CCC876-CB5F-4CC8-82FA-55F5F4164005}">
      <dgm:prSet phldr="0"/>
      <dgm:spPr/>
      <dgm:t>
        <a:bodyPr/>
        <a:lstStyle/>
        <a:p>
          <a:pPr algn="l" rtl="0"/>
          <a:r>
            <a:rPr lang="en-US">
              <a:solidFill>
                <a:schemeClr val="accent5">
                  <a:lumMod val="76000"/>
                </a:schemeClr>
              </a:solidFill>
              <a:latin typeface="Aptos"/>
            </a:rPr>
            <a:t>Data &amp; Evaluation</a:t>
          </a:r>
        </a:p>
      </dgm:t>
    </dgm:pt>
    <dgm:pt modelId="{18591C72-6F5B-4236-8491-66D506C281B4}" type="parTrans" cxnId="{FD629327-F85B-40E7-8F94-0922996353C2}">
      <dgm:prSet/>
      <dgm:spPr/>
    </dgm:pt>
    <dgm:pt modelId="{72A4CC62-E903-42C9-837E-4FD1784AE582}" type="sibTrans" cxnId="{FD629327-F85B-40E7-8F94-0922996353C2}">
      <dgm:prSet/>
      <dgm:spPr/>
    </dgm:pt>
    <dgm:pt modelId="{283266A0-4D0F-4273-808B-8DBBA485429D}">
      <dgm:prSet phldr="0"/>
      <dgm:spPr/>
      <dgm:t>
        <a:bodyPr/>
        <a:lstStyle/>
        <a:p>
          <a:pPr algn="l" rtl="0"/>
          <a:r>
            <a:rPr lang="en-US">
              <a:solidFill>
                <a:schemeClr val="accent5">
                  <a:lumMod val="76000"/>
                </a:schemeClr>
              </a:solidFill>
              <a:latin typeface="Aptos"/>
            </a:rPr>
            <a:t>Sustainability</a:t>
          </a:r>
        </a:p>
      </dgm:t>
    </dgm:pt>
    <dgm:pt modelId="{721DC8B2-583E-4ABB-B466-CE13FF7451EF}" type="parTrans" cxnId="{AC8B5E9E-4304-486F-8B15-FDB0B9C03528}">
      <dgm:prSet/>
      <dgm:spPr/>
    </dgm:pt>
    <dgm:pt modelId="{12DC7C0C-F625-4586-8999-78C55C73A2A0}" type="sibTrans" cxnId="{AC8B5E9E-4304-486F-8B15-FDB0B9C03528}">
      <dgm:prSet/>
      <dgm:spPr/>
    </dgm:pt>
    <dgm:pt modelId="{4A26CE07-982F-4667-B67D-B25974CD005B}">
      <dgm:prSet phldr="0"/>
      <dgm:spPr/>
      <dgm:t>
        <a:bodyPr/>
        <a:lstStyle/>
        <a:p>
          <a:pPr algn="l" rtl="0"/>
          <a:r>
            <a:rPr lang="en-US">
              <a:solidFill>
                <a:schemeClr val="accent5">
                  <a:lumMod val="76000"/>
                </a:schemeClr>
              </a:solidFill>
              <a:latin typeface="Aptos"/>
            </a:rPr>
            <a:t>Community Engagement </a:t>
          </a:r>
        </a:p>
      </dgm:t>
    </dgm:pt>
    <dgm:pt modelId="{A9035D0E-C29B-450C-863A-827C3F6BB858}" type="parTrans" cxnId="{7CD19890-208B-460F-9C0C-BF8A5382E514}">
      <dgm:prSet/>
      <dgm:spPr/>
    </dgm:pt>
    <dgm:pt modelId="{69C04767-939B-4C21-BFC4-8319E0B6FEF8}" type="sibTrans" cxnId="{7CD19890-208B-460F-9C0C-BF8A5382E514}">
      <dgm:prSet/>
      <dgm:spPr/>
    </dgm:pt>
    <dgm:pt modelId="{752EE0D1-A66F-47CF-AC49-87F7915A5852}">
      <dgm:prSet phldr="0"/>
      <dgm:spPr/>
      <dgm:t>
        <a:bodyPr/>
        <a:lstStyle/>
        <a:p>
          <a:pPr algn="l"/>
          <a:r>
            <a:rPr lang="en-US">
              <a:solidFill>
                <a:schemeClr val="accent5">
                  <a:lumMod val="76000"/>
                </a:schemeClr>
              </a:solidFill>
              <a:latin typeface="Aptos"/>
            </a:rPr>
            <a:t>PWLE Engagement</a:t>
          </a:r>
        </a:p>
      </dgm:t>
    </dgm:pt>
    <dgm:pt modelId="{97229723-1FB4-4E5C-A8CD-38FE6920E4FD}" type="parTrans" cxnId="{73EDED6C-FF28-4C68-B2AF-C07C75735144}">
      <dgm:prSet/>
      <dgm:spPr/>
    </dgm:pt>
    <dgm:pt modelId="{1C831DCA-0A6C-418D-8833-94E9A74D12AF}" type="sibTrans" cxnId="{73EDED6C-FF28-4C68-B2AF-C07C75735144}">
      <dgm:prSet/>
      <dgm:spPr/>
    </dgm:pt>
    <dgm:pt modelId="{F190F5D3-3469-4359-85D7-B88FBCDFC2EB}">
      <dgm:prSet phldr="0"/>
      <dgm:spPr/>
      <dgm:t>
        <a:bodyPr/>
        <a:lstStyle/>
        <a:p>
          <a:pPr algn="l" rtl="0"/>
          <a:r>
            <a:rPr lang="en-US">
              <a:solidFill>
                <a:schemeClr val="accent5">
                  <a:lumMod val="76000"/>
                </a:schemeClr>
              </a:solidFill>
              <a:latin typeface="Aptos"/>
            </a:rPr>
            <a:t>Programmatic</a:t>
          </a:r>
        </a:p>
      </dgm:t>
    </dgm:pt>
    <dgm:pt modelId="{144835DA-9371-43EC-96C4-4F4D7BEB1B7D}" type="parTrans" cxnId="{D1456978-7FAC-4B77-B317-F1FB706D8AFD}">
      <dgm:prSet/>
      <dgm:spPr/>
    </dgm:pt>
    <dgm:pt modelId="{61AF6113-EBCB-4CCD-BB6D-A7638305A428}" type="sibTrans" cxnId="{D1456978-7FAC-4B77-B317-F1FB706D8AFD}">
      <dgm:prSet/>
      <dgm:spPr/>
    </dgm:pt>
    <dgm:pt modelId="{FE655217-381D-43BB-985B-652F0380F585}" type="pres">
      <dgm:prSet presAssocID="{CFFD4BE6-C986-48AC-8444-E4C0155DA04D}" presName="Name0" presStyleCnt="0">
        <dgm:presLayoutVars>
          <dgm:dir/>
          <dgm:resizeHandles val="exact"/>
        </dgm:presLayoutVars>
      </dgm:prSet>
      <dgm:spPr/>
    </dgm:pt>
    <dgm:pt modelId="{94298862-F516-410A-82FC-3CC1C761B5D0}" type="pres">
      <dgm:prSet presAssocID="{F190F5D3-3469-4359-85D7-B88FBCDFC2EB}" presName="Name5" presStyleLbl="vennNode1" presStyleIdx="0" presStyleCnt="6">
        <dgm:presLayoutVars>
          <dgm:bulletEnabled val="1"/>
        </dgm:presLayoutVars>
      </dgm:prSet>
      <dgm:spPr/>
    </dgm:pt>
    <dgm:pt modelId="{ECD3CABC-0D78-4465-85EF-EC7B5A99B920}" type="pres">
      <dgm:prSet presAssocID="{61AF6113-EBCB-4CCD-BB6D-A7638305A428}" presName="space" presStyleCnt="0"/>
      <dgm:spPr/>
    </dgm:pt>
    <dgm:pt modelId="{D9C95BAF-D479-467B-86BF-183FDF15BCF7}" type="pres">
      <dgm:prSet presAssocID="{4A2797AF-C654-4171-A869-C16C8B48947D}" presName="Name5" presStyleLbl="vennNode1" presStyleIdx="1" presStyleCnt="6">
        <dgm:presLayoutVars>
          <dgm:bulletEnabled val="1"/>
        </dgm:presLayoutVars>
      </dgm:prSet>
      <dgm:spPr/>
    </dgm:pt>
    <dgm:pt modelId="{82270C08-D61D-4FF7-89D1-A92846B75B99}" type="pres">
      <dgm:prSet presAssocID="{698DD06C-E829-4876-ACFE-1526E132EB2F}" presName="space" presStyleCnt="0"/>
      <dgm:spPr/>
    </dgm:pt>
    <dgm:pt modelId="{F05061E8-5ECB-416B-8FE8-B1B3362CAB5E}" type="pres">
      <dgm:prSet presAssocID="{E6CCC876-CB5F-4CC8-82FA-55F5F4164005}" presName="Name5" presStyleLbl="vennNode1" presStyleIdx="2" presStyleCnt="6">
        <dgm:presLayoutVars>
          <dgm:bulletEnabled val="1"/>
        </dgm:presLayoutVars>
      </dgm:prSet>
      <dgm:spPr/>
    </dgm:pt>
    <dgm:pt modelId="{D8D1DF6D-AD24-4B91-AC8C-2311847682FC}" type="pres">
      <dgm:prSet presAssocID="{72A4CC62-E903-42C9-837E-4FD1784AE582}" presName="space" presStyleCnt="0"/>
      <dgm:spPr/>
    </dgm:pt>
    <dgm:pt modelId="{3A44FEE0-F8C8-4649-8841-CB173D741721}" type="pres">
      <dgm:prSet presAssocID="{283266A0-4D0F-4273-808B-8DBBA485429D}" presName="Name5" presStyleLbl="vennNode1" presStyleIdx="3" presStyleCnt="6">
        <dgm:presLayoutVars>
          <dgm:bulletEnabled val="1"/>
        </dgm:presLayoutVars>
      </dgm:prSet>
      <dgm:spPr/>
    </dgm:pt>
    <dgm:pt modelId="{080F902A-FF46-48F4-8045-AA3730B628B4}" type="pres">
      <dgm:prSet presAssocID="{12DC7C0C-F625-4586-8999-78C55C73A2A0}" presName="space" presStyleCnt="0"/>
      <dgm:spPr/>
    </dgm:pt>
    <dgm:pt modelId="{2785F209-A0B0-404D-A9C2-C502E8B49465}" type="pres">
      <dgm:prSet presAssocID="{4A26CE07-982F-4667-B67D-B25974CD005B}" presName="Name5" presStyleLbl="vennNode1" presStyleIdx="4" presStyleCnt="6">
        <dgm:presLayoutVars>
          <dgm:bulletEnabled val="1"/>
        </dgm:presLayoutVars>
      </dgm:prSet>
      <dgm:spPr/>
    </dgm:pt>
    <dgm:pt modelId="{D43269D8-67E4-4E0D-908C-CBBB29D7A97E}" type="pres">
      <dgm:prSet presAssocID="{69C04767-939B-4C21-BFC4-8319E0B6FEF8}" presName="space" presStyleCnt="0"/>
      <dgm:spPr/>
    </dgm:pt>
    <dgm:pt modelId="{47B3DE21-61F9-418A-865F-B7359681C30C}" type="pres">
      <dgm:prSet presAssocID="{752EE0D1-A66F-47CF-AC49-87F7915A5852}" presName="Name5" presStyleLbl="vennNode1" presStyleIdx="5" presStyleCnt="6">
        <dgm:presLayoutVars>
          <dgm:bulletEnabled val="1"/>
        </dgm:presLayoutVars>
      </dgm:prSet>
      <dgm:spPr/>
    </dgm:pt>
  </dgm:ptLst>
  <dgm:cxnLst>
    <dgm:cxn modelId="{F0D28624-9C62-4028-8DFD-9534861FBD39}" type="presOf" srcId="{F190F5D3-3469-4359-85D7-B88FBCDFC2EB}" destId="{94298862-F516-410A-82FC-3CC1C761B5D0}" srcOrd="0" destOrd="0" presId="urn:microsoft.com/office/officeart/2005/8/layout/venn3"/>
    <dgm:cxn modelId="{FD629327-F85B-40E7-8F94-0922996353C2}" srcId="{CFFD4BE6-C986-48AC-8444-E4C0155DA04D}" destId="{E6CCC876-CB5F-4CC8-82FA-55F5F4164005}" srcOrd="2" destOrd="0" parTransId="{18591C72-6F5B-4236-8491-66D506C281B4}" sibTransId="{72A4CC62-E903-42C9-837E-4FD1784AE582}"/>
    <dgm:cxn modelId="{11FB1536-47F8-4ACA-B958-0B9C54A607BA}" type="presOf" srcId="{E6CCC876-CB5F-4CC8-82FA-55F5F4164005}" destId="{F05061E8-5ECB-416B-8FE8-B1B3362CAB5E}" srcOrd="0" destOrd="0" presId="urn:microsoft.com/office/officeart/2005/8/layout/venn3"/>
    <dgm:cxn modelId="{A504C639-6988-44B5-B834-57CE66A84B74}" type="presOf" srcId="{752EE0D1-A66F-47CF-AC49-87F7915A5852}" destId="{47B3DE21-61F9-418A-865F-B7359681C30C}" srcOrd="0" destOrd="0" presId="urn:microsoft.com/office/officeart/2005/8/layout/venn3"/>
    <dgm:cxn modelId="{2C69D846-EFF4-47EC-836A-139D89D6AFD1}" srcId="{CFFD4BE6-C986-48AC-8444-E4C0155DA04D}" destId="{4A2797AF-C654-4171-A869-C16C8B48947D}" srcOrd="1" destOrd="0" parTransId="{771D31D3-1951-4BCF-B218-79C3C25CF3DD}" sibTransId="{698DD06C-E829-4876-ACFE-1526E132EB2F}"/>
    <dgm:cxn modelId="{827C7F67-C529-45F3-862C-0616429DCB9E}" type="presOf" srcId="{CFFD4BE6-C986-48AC-8444-E4C0155DA04D}" destId="{FE655217-381D-43BB-985B-652F0380F585}" srcOrd="0" destOrd="0" presId="urn:microsoft.com/office/officeart/2005/8/layout/venn3"/>
    <dgm:cxn modelId="{73EDED6C-FF28-4C68-B2AF-C07C75735144}" srcId="{CFFD4BE6-C986-48AC-8444-E4C0155DA04D}" destId="{752EE0D1-A66F-47CF-AC49-87F7915A5852}" srcOrd="5" destOrd="0" parTransId="{97229723-1FB4-4E5C-A8CD-38FE6920E4FD}" sibTransId="{1C831DCA-0A6C-418D-8833-94E9A74D12AF}"/>
    <dgm:cxn modelId="{D1456978-7FAC-4B77-B317-F1FB706D8AFD}" srcId="{CFFD4BE6-C986-48AC-8444-E4C0155DA04D}" destId="{F190F5D3-3469-4359-85D7-B88FBCDFC2EB}" srcOrd="0" destOrd="0" parTransId="{144835DA-9371-43EC-96C4-4F4D7BEB1B7D}" sibTransId="{61AF6113-EBCB-4CCD-BB6D-A7638305A428}"/>
    <dgm:cxn modelId="{7CD19890-208B-460F-9C0C-BF8A5382E514}" srcId="{CFFD4BE6-C986-48AC-8444-E4C0155DA04D}" destId="{4A26CE07-982F-4667-B67D-B25974CD005B}" srcOrd="4" destOrd="0" parTransId="{A9035D0E-C29B-450C-863A-827C3F6BB858}" sibTransId="{69C04767-939B-4C21-BFC4-8319E0B6FEF8}"/>
    <dgm:cxn modelId="{3065569D-62B7-4C8A-88DB-1C481835B90C}" type="presOf" srcId="{283266A0-4D0F-4273-808B-8DBBA485429D}" destId="{3A44FEE0-F8C8-4649-8841-CB173D741721}" srcOrd="0" destOrd="0" presId="urn:microsoft.com/office/officeart/2005/8/layout/venn3"/>
    <dgm:cxn modelId="{AC8B5E9E-4304-486F-8B15-FDB0B9C03528}" srcId="{CFFD4BE6-C986-48AC-8444-E4C0155DA04D}" destId="{283266A0-4D0F-4273-808B-8DBBA485429D}" srcOrd="3" destOrd="0" parTransId="{721DC8B2-583E-4ABB-B466-CE13FF7451EF}" sibTransId="{12DC7C0C-F625-4586-8999-78C55C73A2A0}"/>
    <dgm:cxn modelId="{0FAA8AB0-BBFA-42AB-B7B4-DDFDACB356F0}" type="presOf" srcId="{4A2797AF-C654-4171-A869-C16C8B48947D}" destId="{D9C95BAF-D479-467B-86BF-183FDF15BCF7}" srcOrd="0" destOrd="0" presId="urn:microsoft.com/office/officeart/2005/8/layout/venn3"/>
    <dgm:cxn modelId="{BAC2DAC4-8BE2-488F-8052-A2244B0DB169}" type="presOf" srcId="{4A26CE07-982F-4667-B67D-B25974CD005B}" destId="{2785F209-A0B0-404D-A9C2-C502E8B49465}" srcOrd="0" destOrd="0" presId="urn:microsoft.com/office/officeart/2005/8/layout/venn3"/>
    <dgm:cxn modelId="{D0FAF36E-E1C5-4EF8-9447-E6D9748EE47C}" type="presParOf" srcId="{FE655217-381D-43BB-985B-652F0380F585}" destId="{94298862-F516-410A-82FC-3CC1C761B5D0}" srcOrd="0" destOrd="0" presId="urn:microsoft.com/office/officeart/2005/8/layout/venn3"/>
    <dgm:cxn modelId="{E166D11F-93DA-400D-AA39-924475BB20F0}" type="presParOf" srcId="{FE655217-381D-43BB-985B-652F0380F585}" destId="{ECD3CABC-0D78-4465-85EF-EC7B5A99B920}" srcOrd="1" destOrd="0" presId="urn:microsoft.com/office/officeart/2005/8/layout/venn3"/>
    <dgm:cxn modelId="{26CE7951-DB42-4CBE-8B76-C79DB6476467}" type="presParOf" srcId="{FE655217-381D-43BB-985B-652F0380F585}" destId="{D9C95BAF-D479-467B-86BF-183FDF15BCF7}" srcOrd="2" destOrd="0" presId="urn:microsoft.com/office/officeart/2005/8/layout/venn3"/>
    <dgm:cxn modelId="{C60350D2-CB05-43E3-A926-5A96447EAACA}" type="presParOf" srcId="{FE655217-381D-43BB-985B-652F0380F585}" destId="{82270C08-D61D-4FF7-89D1-A92846B75B99}" srcOrd="3" destOrd="0" presId="urn:microsoft.com/office/officeart/2005/8/layout/venn3"/>
    <dgm:cxn modelId="{C8F3712E-AACC-49D3-849F-4C3C59D8A4DB}" type="presParOf" srcId="{FE655217-381D-43BB-985B-652F0380F585}" destId="{F05061E8-5ECB-416B-8FE8-B1B3362CAB5E}" srcOrd="4" destOrd="0" presId="urn:microsoft.com/office/officeart/2005/8/layout/venn3"/>
    <dgm:cxn modelId="{5384B1D6-D0D9-4FDE-9CE9-492DB7C62237}" type="presParOf" srcId="{FE655217-381D-43BB-985B-652F0380F585}" destId="{D8D1DF6D-AD24-4B91-AC8C-2311847682FC}" srcOrd="5" destOrd="0" presId="urn:microsoft.com/office/officeart/2005/8/layout/venn3"/>
    <dgm:cxn modelId="{1DFE1934-B234-4EBD-99D6-D40B3B85C417}" type="presParOf" srcId="{FE655217-381D-43BB-985B-652F0380F585}" destId="{3A44FEE0-F8C8-4649-8841-CB173D741721}" srcOrd="6" destOrd="0" presId="urn:microsoft.com/office/officeart/2005/8/layout/venn3"/>
    <dgm:cxn modelId="{825CD5B2-C84C-4E77-BE93-944CB955FD52}" type="presParOf" srcId="{FE655217-381D-43BB-985B-652F0380F585}" destId="{080F902A-FF46-48F4-8045-AA3730B628B4}" srcOrd="7" destOrd="0" presId="urn:microsoft.com/office/officeart/2005/8/layout/venn3"/>
    <dgm:cxn modelId="{D4E0BA2F-4C72-48AE-9C71-4B510678119B}" type="presParOf" srcId="{FE655217-381D-43BB-985B-652F0380F585}" destId="{2785F209-A0B0-404D-A9C2-C502E8B49465}" srcOrd="8" destOrd="0" presId="urn:microsoft.com/office/officeart/2005/8/layout/venn3"/>
    <dgm:cxn modelId="{9F4C969A-272A-4617-B23E-B48CE08E130D}" type="presParOf" srcId="{FE655217-381D-43BB-985B-652F0380F585}" destId="{D43269D8-67E4-4E0D-908C-CBBB29D7A97E}" srcOrd="9" destOrd="0" presId="urn:microsoft.com/office/officeart/2005/8/layout/venn3"/>
    <dgm:cxn modelId="{D7A7EB09-AA93-4488-82D8-281200B67A82}" type="presParOf" srcId="{FE655217-381D-43BB-985B-652F0380F585}" destId="{47B3DE21-61F9-418A-865F-B7359681C30C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98862-F516-410A-82FC-3CC1C761B5D0}">
      <dsp:nvSpPr>
        <dsp:cNvPr id="0" name=""/>
        <dsp:cNvSpPr/>
      </dsp:nvSpPr>
      <dsp:spPr>
        <a:xfrm>
          <a:off x="368602" y="125"/>
          <a:ext cx="2001732" cy="20017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162" tIns="19050" rIns="110162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accent5">
                  <a:lumMod val="76000"/>
                </a:schemeClr>
              </a:solidFill>
              <a:latin typeface="Aptos"/>
            </a:rPr>
            <a:t>Programmatic</a:t>
          </a:r>
        </a:p>
      </dsp:txBody>
      <dsp:txXfrm>
        <a:off x="661749" y="293272"/>
        <a:ext cx="1415438" cy="1415438"/>
      </dsp:txXfrm>
    </dsp:sp>
    <dsp:sp modelId="{D9C95BAF-D479-467B-86BF-183FDF15BCF7}">
      <dsp:nvSpPr>
        <dsp:cNvPr id="0" name=""/>
        <dsp:cNvSpPr/>
      </dsp:nvSpPr>
      <dsp:spPr>
        <a:xfrm>
          <a:off x="1969988" y="125"/>
          <a:ext cx="2001732" cy="20017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162" tIns="19050" rIns="110162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accent5">
                  <a:lumMod val="76000"/>
                </a:schemeClr>
              </a:solidFill>
              <a:latin typeface="Aptos"/>
            </a:rPr>
            <a:t>Policy &amp; Legislative</a:t>
          </a:r>
          <a:endParaRPr lang="en-US" sz="1500" kern="1200">
            <a:solidFill>
              <a:schemeClr val="accent5">
                <a:lumMod val="76000"/>
              </a:schemeClr>
            </a:solidFill>
          </a:endParaRPr>
        </a:p>
      </dsp:txBody>
      <dsp:txXfrm>
        <a:off x="2263135" y="293272"/>
        <a:ext cx="1415438" cy="1415438"/>
      </dsp:txXfrm>
    </dsp:sp>
    <dsp:sp modelId="{F05061E8-5ECB-416B-8FE8-B1B3362CAB5E}">
      <dsp:nvSpPr>
        <dsp:cNvPr id="0" name=""/>
        <dsp:cNvSpPr/>
      </dsp:nvSpPr>
      <dsp:spPr>
        <a:xfrm>
          <a:off x="3571374" y="125"/>
          <a:ext cx="2001732" cy="20017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162" tIns="19050" rIns="110162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accent5">
                  <a:lumMod val="76000"/>
                </a:schemeClr>
              </a:solidFill>
              <a:latin typeface="Aptos"/>
            </a:rPr>
            <a:t>Data &amp; Evaluation</a:t>
          </a:r>
        </a:p>
      </dsp:txBody>
      <dsp:txXfrm>
        <a:off x="3864521" y="293272"/>
        <a:ext cx="1415438" cy="1415438"/>
      </dsp:txXfrm>
    </dsp:sp>
    <dsp:sp modelId="{3A44FEE0-F8C8-4649-8841-CB173D741721}">
      <dsp:nvSpPr>
        <dsp:cNvPr id="0" name=""/>
        <dsp:cNvSpPr/>
      </dsp:nvSpPr>
      <dsp:spPr>
        <a:xfrm>
          <a:off x="5172760" y="125"/>
          <a:ext cx="2001732" cy="20017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162" tIns="19050" rIns="110162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accent5">
                  <a:lumMod val="76000"/>
                </a:schemeClr>
              </a:solidFill>
              <a:latin typeface="Aptos"/>
            </a:rPr>
            <a:t>Sustainability</a:t>
          </a:r>
        </a:p>
      </dsp:txBody>
      <dsp:txXfrm>
        <a:off x="5465907" y="293272"/>
        <a:ext cx="1415438" cy="1415438"/>
      </dsp:txXfrm>
    </dsp:sp>
    <dsp:sp modelId="{2785F209-A0B0-404D-A9C2-C502E8B49465}">
      <dsp:nvSpPr>
        <dsp:cNvPr id="0" name=""/>
        <dsp:cNvSpPr/>
      </dsp:nvSpPr>
      <dsp:spPr>
        <a:xfrm>
          <a:off x="6774146" y="125"/>
          <a:ext cx="2001732" cy="20017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162" tIns="19050" rIns="110162" bIns="190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accent5">
                  <a:lumMod val="76000"/>
                </a:schemeClr>
              </a:solidFill>
              <a:latin typeface="Aptos"/>
            </a:rPr>
            <a:t>Community Engagement </a:t>
          </a:r>
        </a:p>
      </dsp:txBody>
      <dsp:txXfrm>
        <a:off x="7067293" y="293272"/>
        <a:ext cx="1415438" cy="1415438"/>
      </dsp:txXfrm>
    </dsp:sp>
    <dsp:sp modelId="{47B3DE21-61F9-418A-865F-B7359681C30C}">
      <dsp:nvSpPr>
        <dsp:cNvPr id="0" name=""/>
        <dsp:cNvSpPr/>
      </dsp:nvSpPr>
      <dsp:spPr>
        <a:xfrm>
          <a:off x="8375533" y="125"/>
          <a:ext cx="2001732" cy="200173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162" tIns="19050" rIns="110162" bIns="190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accent5">
                  <a:lumMod val="76000"/>
                </a:schemeClr>
              </a:solidFill>
              <a:latin typeface="Aptos"/>
            </a:rPr>
            <a:t>PWLE Engagement</a:t>
          </a:r>
        </a:p>
      </dsp:txBody>
      <dsp:txXfrm>
        <a:off x="8668680" y="293272"/>
        <a:ext cx="1415438" cy="1415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FF719-E4C5-4E98-BCAB-C220DAA54D09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BBCA5-28D0-4C15-BD24-DBF8B2E1E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1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CD8F72-B06D-924E-B13C-11D3293F9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4121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CD8F72-B06D-924E-B13C-11D3293F9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210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776A1-7F5E-4690-BC88-C377A9B60BF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932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5E777-AD2F-F0B7-99AF-1F90FA7A6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301CF1-88E0-3E1F-5878-5A3081367C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49D083-3379-4FDE-CC25-952527EE9F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35491-F09F-0402-D752-90F12E452E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CD8F72-B06D-924E-B13C-11D3293F9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572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Activities: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Define child well-being: what are we measuring against? What is the % change we hope to see.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Develop reporting structure and infrastructure to house and report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776A1-7F5E-4690-BC88-C377A9B60B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6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381EE7-C4BB-049B-E773-74B0FE7423BD}"/>
              </a:ext>
            </a:extLst>
          </p:cNvPr>
          <p:cNvSpPr/>
          <p:nvPr userDrawn="1"/>
        </p:nvSpPr>
        <p:spPr>
          <a:xfrm>
            <a:off x="0" y="1093304"/>
            <a:ext cx="12201706" cy="4898492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F52A66-2FD1-D2F5-AFF5-4C8C4312A5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06" y="1093304"/>
            <a:ext cx="12185650" cy="6861574"/>
          </a:xfrm>
          <a:prstGeom prst="rect">
            <a:avLst/>
          </a:prstGeom>
        </p:spPr>
      </p:pic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F8F1F30D-831A-670C-BCB3-DE345A6D66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0A71D97-22C6-2501-EAEB-FFB2B4E29914}"/>
              </a:ext>
            </a:extLst>
          </p:cNvPr>
          <p:cNvGrpSpPr/>
          <p:nvPr userDrawn="1"/>
        </p:nvGrpSpPr>
        <p:grpSpPr>
          <a:xfrm>
            <a:off x="6351" y="5842940"/>
            <a:ext cx="12201705" cy="1015060"/>
            <a:chOff x="6350" y="5284624"/>
            <a:chExt cx="18913021" cy="1573375"/>
          </a:xfrm>
        </p:grpSpPr>
        <p:pic>
          <p:nvPicPr>
            <p:cNvPr id="11" name="Picture 10" descr="A black and green background with squares and lines&#10;&#10;Description automatically generated with medium confidence">
              <a:extLst>
                <a:ext uri="{FF2B5EF4-FFF2-40B4-BE49-F238E27FC236}">
                  <a16:creationId xmlns:a16="http://schemas.microsoft.com/office/drawing/2014/main" id="{4571D8F2-520E-CD7B-6C60-F3DABBF31D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50" y="5284624"/>
              <a:ext cx="9464221" cy="1573375"/>
            </a:xfrm>
            <a:prstGeom prst="rect">
              <a:avLst/>
            </a:prstGeom>
          </p:spPr>
        </p:pic>
        <p:pic>
          <p:nvPicPr>
            <p:cNvPr id="12" name="Picture 11" descr="A black and green background with squares and lines&#10;&#10;Description automatically generated with medium confidence">
              <a:extLst>
                <a:ext uri="{FF2B5EF4-FFF2-40B4-BE49-F238E27FC236}">
                  <a16:creationId xmlns:a16="http://schemas.microsoft.com/office/drawing/2014/main" id="{E3F7EEBA-ABAD-D223-201C-48CA5714CF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55150" y="5284624"/>
              <a:ext cx="9464221" cy="15733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D82E89-2315-9829-725D-BA89A29DF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1122363"/>
            <a:ext cx="12185650" cy="2387600"/>
          </a:xfrm>
        </p:spPr>
        <p:txBody>
          <a:bodyPr anchor="b"/>
          <a:lstStyle>
            <a:lvl1pPr algn="ctr">
              <a:defRPr sz="60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9A1FA-5DC0-90EC-0A18-591F38C90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9031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2ECBB-E964-9A4B-2D95-9A1189FF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62D776-E933-114E-7BCF-1217E48AF4E2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92A35437-058D-6E0A-38AA-03CD73CC2B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4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112D37-D18D-D041-8056-4C22FD527796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622FD4E-2D44-2099-BF64-BC5D9CDB8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34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B47C839-2BE4-DB9E-38DF-2734F277561F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FE56905-664D-765E-70F8-E78DDF80F2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34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877CD192-C75B-B9BC-72FB-65CA57F00E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56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AA5D4-E507-33A5-01D5-4DA3931A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C3F1A0A-7008-7456-55BB-F56F58C01F3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F9495C54-A292-66F5-9160-3A976CBD50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1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91EE7DB-8F9C-76E4-248D-2E864ECA9D01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DC7EC97-A8AC-6323-3AAE-6A838688D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51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CDDA13F6-2B03-6248-8ECA-4ED8B4EEB4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977" y="186776"/>
            <a:ext cx="163688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87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AA5D4-E507-33A5-01D5-4DA3931A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C3F1A0A-7008-7456-55BB-F56F58C01F3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CECF34F-3840-9894-2BB3-D0371098BD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25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91EE7DB-8F9C-76E4-248D-2E864ECA9D01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B09F733-65D5-7FDE-29E0-645CF89149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17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0AECD16-CD37-65FD-4C36-A3DE1FF6256F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246C3014-AB0B-28C7-D1B0-97EC06E085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4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381EE7-C4BB-049B-E773-74B0FE7423BD}"/>
              </a:ext>
            </a:extLst>
          </p:cNvPr>
          <p:cNvSpPr/>
          <p:nvPr userDrawn="1"/>
        </p:nvSpPr>
        <p:spPr>
          <a:xfrm>
            <a:off x="0" y="1093304"/>
            <a:ext cx="12201706" cy="4898492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F52A66-2FD1-D2F5-AFF5-4C8C4312A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56" y="1093304"/>
            <a:ext cx="12185650" cy="5764696"/>
          </a:xfrm>
          <a:prstGeom prst="rect">
            <a:avLst/>
          </a:prstGeom>
        </p:spPr>
      </p:pic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F8F1F30D-831A-670C-BCB3-DE345A6D66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D82E89-2315-9829-725D-BA89A29DF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1122363"/>
            <a:ext cx="12185650" cy="2387600"/>
          </a:xfrm>
        </p:spPr>
        <p:txBody>
          <a:bodyPr anchor="b"/>
          <a:lstStyle>
            <a:lvl1pPr algn="ctr">
              <a:defRPr sz="60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9A1FA-5DC0-90EC-0A18-591F38C90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A274157-6FFF-05D7-50D1-D6F3EB7B0827}"/>
              </a:ext>
            </a:extLst>
          </p:cNvPr>
          <p:cNvGrpSpPr/>
          <p:nvPr userDrawn="1"/>
        </p:nvGrpSpPr>
        <p:grpSpPr>
          <a:xfrm>
            <a:off x="6350" y="5805487"/>
            <a:ext cx="12196682" cy="1052513"/>
            <a:chOff x="6349" y="5814393"/>
            <a:chExt cx="12196682" cy="1052513"/>
          </a:xfrm>
        </p:grpSpPr>
        <p:pic>
          <p:nvPicPr>
            <p:cNvPr id="17" name="Picture 16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52F41383-5DCE-D261-7A45-7B216181619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49" y="5814393"/>
              <a:ext cx="6105829" cy="1052513"/>
            </a:xfrm>
            <a:prstGeom prst="rect">
              <a:avLst/>
            </a:prstGeom>
          </p:spPr>
        </p:pic>
        <p:pic>
          <p:nvPicPr>
            <p:cNvPr id="18" name="Picture 17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84DE2BF1-AE0F-BC9C-F3C2-131200D882E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97202" y="5814393"/>
              <a:ext cx="6105829" cy="1052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87856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AA5D4-E507-33A5-01D5-4DA3931A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C3F1A0A-7008-7456-55BB-F56F58C01F3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1ABA0AC-BC94-3B93-0BD3-5E0E3DF38738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8C9D1065-B8F4-3B6B-4784-D134DC503E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977" y="186776"/>
            <a:ext cx="163688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45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91EE7DB-8F9C-76E4-248D-2E864ECA9D01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68BE03C-33E5-DA0E-DD09-07CD1884950E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83976136-641C-A2DC-FB61-B95CA7FF8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939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989530A4-477E-8EDE-CF58-EEA1E1145B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2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1F8A83-B4CC-D522-4441-8B1516F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87FE5FE-C58F-115C-D517-827F030E26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A0105F72-8602-17E4-754D-92A01A1AF9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56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F39FAB-95EA-525A-FA96-BCAAFE759F3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7B328F42-3798-08B3-1CF6-F1470FC54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9672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2252AC71-9C11-890A-B3BE-54B46E7447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056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1F8A83-B4CC-D522-4441-8B1516F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87FE5FE-C58F-115C-D517-827F030E26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28BBDF4-EC22-AEDE-72BF-D5914FB21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229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F39FAB-95EA-525A-FA96-BCAAFE759F3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85E48FD-71B3-F76C-EE90-1B8BD5FC78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662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6D18B4-2A93-4DD2-8155-8FE44A05FE46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DD6113C3-E314-78AF-284F-89F7215250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272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1F8A83-B4CC-D522-4441-8B1516F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87FE5FE-C58F-115C-D517-827F030E26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F1B8F9F-016E-5954-DAFC-BC8D3CC451EB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34B6C55A-BEBA-4E3D-9946-F7D81D05EC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2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381EE7-C4BB-049B-E773-74B0FE7423BD}"/>
              </a:ext>
            </a:extLst>
          </p:cNvPr>
          <p:cNvSpPr/>
          <p:nvPr userDrawn="1"/>
        </p:nvSpPr>
        <p:spPr>
          <a:xfrm>
            <a:off x="0" y="1093304"/>
            <a:ext cx="12201706" cy="4898492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F52A66-2FD1-D2F5-AFF5-4C8C4312A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9" y="1093304"/>
            <a:ext cx="12185650" cy="5764696"/>
          </a:xfrm>
          <a:prstGeom prst="rect">
            <a:avLst/>
          </a:prstGeom>
        </p:spPr>
      </p:pic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F8F1F30D-831A-670C-BCB3-DE345A6D66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D82E89-2315-9829-725D-BA89A29DF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1122363"/>
            <a:ext cx="12185650" cy="2387600"/>
          </a:xfrm>
        </p:spPr>
        <p:txBody>
          <a:bodyPr anchor="b"/>
          <a:lstStyle>
            <a:lvl1pPr algn="ctr">
              <a:defRPr sz="60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9A1FA-5DC0-90EC-0A18-591F38C90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A69B0C-9F98-FDCF-C769-D21CEEA081F4}"/>
              </a:ext>
            </a:extLst>
          </p:cNvPr>
          <p:cNvGrpSpPr/>
          <p:nvPr userDrawn="1"/>
        </p:nvGrpSpPr>
        <p:grpSpPr>
          <a:xfrm>
            <a:off x="6350" y="5735637"/>
            <a:ext cx="12185650" cy="1128549"/>
            <a:chOff x="6350" y="6063150"/>
            <a:chExt cx="8582479" cy="794849"/>
          </a:xfrm>
        </p:grpSpPr>
        <p:pic>
          <p:nvPicPr>
            <p:cNvPr id="5" name="Picture 4" descr="A black screen with a blue and tan pattern&#10;&#10;Description automatically generated with medium confidence">
              <a:extLst>
                <a:ext uri="{FF2B5EF4-FFF2-40B4-BE49-F238E27FC236}">
                  <a16:creationId xmlns:a16="http://schemas.microsoft.com/office/drawing/2014/main" id="{3A528CDF-7AC3-7DEB-0BF9-ADB06B8A69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50" y="6063150"/>
              <a:ext cx="4293507" cy="794849"/>
            </a:xfrm>
            <a:prstGeom prst="rect">
              <a:avLst/>
            </a:prstGeom>
          </p:spPr>
        </p:pic>
        <p:pic>
          <p:nvPicPr>
            <p:cNvPr id="6" name="Picture 5" descr="A black screen with a blue and tan pattern&#10;&#10;Description automatically generated with medium confidence">
              <a:extLst>
                <a:ext uri="{FF2B5EF4-FFF2-40B4-BE49-F238E27FC236}">
                  <a16:creationId xmlns:a16="http://schemas.microsoft.com/office/drawing/2014/main" id="{07643B39-2270-2989-13A0-C7FD6ADB30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95322" y="6063150"/>
              <a:ext cx="4293507" cy="7948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9341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F39FAB-95EA-525A-FA96-BCAAFE759F3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5718F63-90FD-621E-4023-98A9DE324374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0AAE076-A2C3-FE8A-9C72-75376062C3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7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65495" y="-1199496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2ECBB-E964-9A4B-2D95-9A1189FF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C429A2D9-0E42-A169-6260-1620BDF7EA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49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6" name="Picture 5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AD9C6D04-E75E-6360-D14F-46D07789BA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56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5394D46C-1DCB-CEDB-835E-686457E80D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93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2ECBB-E964-9A4B-2D95-9A1189FF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197DE121-34E1-DA89-E13C-DEEE329569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9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CACD3A32-3D1C-C3EF-50FA-0B8D2DCADF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6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725F1F5-78D6-6943-3FDF-A06776F447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8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216A5C-E321-8813-0773-DF8F1F20B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7E4F1-FC28-B9F0-7DC2-7CD9272DF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E5E76-185D-44F2-A3AA-F554F6AF4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B8F8-9C2D-4543-8F61-8BCE74EB8FF2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147EE-7BE4-E2D2-373F-57BC7FF09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973F5-09DB-3664-21C1-3630504DF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91402-5A39-4941-8700-C967DB2E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EE0C-A8B3-EAD0-F952-16D237DD1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2235200"/>
            <a:ext cx="12185650" cy="2387600"/>
          </a:xfrm>
        </p:spPr>
        <p:txBody>
          <a:bodyPr/>
          <a:lstStyle/>
          <a:p>
            <a:r>
              <a:rPr lang="en-US" dirty="0">
                <a:latin typeface="Poppins"/>
                <a:cs typeface="Poppins"/>
              </a:rPr>
              <a:t>North Dakota Children’s Cabinet Strategic Plan</a:t>
            </a:r>
            <a:endParaRPr lang="en-US" dirty="0"/>
          </a:p>
        </p:txBody>
      </p:sp>
      <p:pic>
        <p:nvPicPr>
          <p:cNvPr id="1030" name="Picture 6" descr="North Dakota State Flag 3x5ft Polyester | Official Flag Pole Store ...">
            <a:extLst>
              <a:ext uri="{FF2B5EF4-FFF2-40B4-BE49-F238E27FC236}">
                <a16:creationId xmlns:a16="http://schemas.microsoft.com/office/drawing/2014/main" id="{25739D80-7565-176B-FA19-8A497055B7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" t="1320" r="570" b="2923"/>
          <a:stretch>
            <a:fillRect/>
          </a:stretch>
        </p:blipFill>
        <p:spPr bwMode="auto">
          <a:xfrm>
            <a:off x="4107999" y="138897"/>
            <a:ext cx="3976002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35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18F0E-2740-3D3C-8D25-23CEDAD9B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oppins"/>
                <a:cs typeface="Poppins"/>
              </a:rPr>
              <a:t>Overview</a:t>
            </a:r>
            <a:endParaRPr lang="en-US"/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153716DE-D32A-CA18-166B-F9DA575224C9}"/>
              </a:ext>
            </a:extLst>
          </p:cNvPr>
          <p:cNvSpPr/>
          <p:nvPr/>
        </p:nvSpPr>
        <p:spPr>
          <a:xfrm>
            <a:off x="3345525" y="1971543"/>
            <a:ext cx="5044631" cy="947076"/>
          </a:xfrm>
          <a:prstGeom prst="round2Same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EB11BA5C-945C-B040-F1D9-64533097A827}"/>
              </a:ext>
            </a:extLst>
          </p:cNvPr>
          <p:cNvSpPr/>
          <p:nvPr/>
        </p:nvSpPr>
        <p:spPr>
          <a:xfrm>
            <a:off x="4117821" y="1137460"/>
            <a:ext cx="3489740" cy="833806"/>
          </a:xfrm>
          <a:prstGeom prst="round2Same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639F84FC-8BA1-3C81-B129-DEA197D7B165}"/>
              </a:ext>
            </a:extLst>
          </p:cNvPr>
          <p:cNvSpPr/>
          <p:nvPr/>
        </p:nvSpPr>
        <p:spPr>
          <a:xfrm>
            <a:off x="1986280" y="2867406"/>
            <a:ext cx="7845493" cy="936778"/>
          </a:xfrm>
          <a:prstGeom prst="round2SameRect">
            <a:avLst/>
          </a:prstGeom>
          <a:solidFill>
            <a:srgbClr val="B012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Top Corners Rounded 6">
            <a:extLst>
              <a:ext uri="{FF2B5EF4-FFF2-40B4-BE49-F238E27FC236}">
                <a16:creationId xmlns:a16="http://schemas.microsoft.com/office/drawing/2014/main" id="{75EDACA8-BE9A-8EC6-00F1-48E0AB45A923}"/>
              </a:ext>
            </a:extLst>
          </p:cNvPr>
          <p:cNvSpPr/>
          <p:nvPr/>
        </p:nvSpPr>
        <p:spPr>
          <a:xfrm>
            <a:off x="1481711" y="5060730"/>
            <a:ext cx="9039983" cy="1111830"/>
          </a:xfrm>
          <a:prstGeom prst="round2SameRect">
            <a:avLst/>
          </a:prstGeom>
          <a:solidFill>
            <a:srgbClr val="612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2160">
            <a:extLst>
              <a:ext uri="{FF2B5EF4-FFF2-40B4-BE49-F238E27FC236}">
                <a16:creationId xmlns:a16="http://schemas.microsoft.com/office/drawing/2014/main" id="{A0F14CAB-4D2C-D6C6-BE1F-4BA34899BDF1}"/>
              </a:ext>
            </a:extLst>
          </p:cNvPr>
          <p:cNvSpPr txBox="1"/>
          <p:nvPr/>
        </p:nvSpPr>
        <p:spPr>
          <a:xfrm>
            <a:off x="4352506" y="1167046"/>
            <a:ext cx="2825830" cy="83099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Mission, Vision, &amp; Guiding Values</a:t>
            </a:r>
          </a:p>
        </p:txBody>
      </p:sp>
      <p:sp>
        <p:nvSpPr>
          <p:cNvPr id="9" name="TextBox 2161">
            <a:extLst>
              <a:ext uri="{FF2B5EF4-FFF2-40B4-BE49-F238E27FC236}">
                <a16:creationId xmlns:a16="http://schemas.microsoft.com/office/drawing/2014/main" id="{AB3E0CE1-2CA9-64B1-4C82-024BA9A74829}"/>
              </a:ext>
            </a:extLst>
          </p:cNvPr>
          <p:cNvSpPr txBox="1"/>
          <p:nvPr/>
        </p:nvSpPr>
        <p:spPr>
          <a:xfrm>
            <a:off x="3744966" y="2032019"/>
            <a:ext cx="4123287" cy="46166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Goals</a:t>
            </a:r>
            <a:endParaRPr kumimoji="0" lang="en-US" sz="2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2179">
            <a:extLst>
              <a:ext uri="{FF2B5EF4-FFF2-40B4-BE49-F238E27FC236}">
                <a16:creationId xmlns:a16="http://schemas.microsoft.com/office/drawing/2014/main" id="{5CE01B6E-8881-7332-8874-B86D2B69F4D7}"/>
              </a:ext>
            </a:extLst>
          </p:cNvPr>
          <p:cNvSpPr txBox="1"/>
          <p:nvPr/>
        </p:nvSpPr>
        <p:spPr>
          <a:xfrm>
            <a:off x="2810806" y="2969072"/>
            <a:ext cx="6100370" cy="46166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Initiatives</a:t>
            </a:r>
          </a:p>
        </p:txBody>
      </p:sp>
      <p:sp>
        <p:nvSpPr>
          <p:cNvPr id="11" name="TextBox 2180">
            <a:extLst>
              <a:ext uri="{FF2B5EF4-FFF2-40B4-BE49-F238E27FC236}">
                <a16:creationId xmlns:a16="http://schemas.microsoft.com/office/drawing/2014/main" id="{0E3AB7FD-D5F4-87BC-9B49-0D27531FA087}"/>
              </a:ext>
            </a:extLst>
          </p:cNvPr>
          <p:cNvSpPr txBox="1"/>
          <p:nvPr/>
        </p:nvSpPr>
        <p:spPr>
          <a:xfrm>
            <a:off x="3325672" y="5304308"/>
            <a:ext cx="5307477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Tactics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(Distinct actions/activities for Years Two &amp; Three)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7434866-74D7-B929-3F7B-B8EEEC6C5941}"/>
              </a:ext>
            </a:extLst>
          </p:cNvPr>
          <p:cNvGraphicFramePr/>
          <p:nvPr/>
        </p:nvGraphicFramePr>
        <p:xfrm>
          <a:off x="671902" y="3436660"/>
          <a:ext cx="10745868" cy="2001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81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7EA5F-0FF3-A217-4019-CCCEA3A48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14F0-0296-5DF7-012C-AB579164B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oppins"/>
                <a:cs typeface="Poppins"/>
              </a:rPr>
              <a:t>Overview</a:t>
            </a:r>
            <a:endParaRPr lang="en-US"/>
          </a:p>
        </p:txBody>
      </p:sp>
      <p:pic>
        <p:nvPicPr>
          <p:cNvPr id="26" name="Picture 25" descr="Picture 1654489055, Picture">
            <a:extLst>
              <a:ext uri="{FF2B5EF4-FFF2-40B4-BE49-F238E27FC236}">
                <a16:creationId xmlns:a16="http://schemas.microsoft.com/office/drawing/2014/main" id="{E8C11208-4E27-FA12-C822-7F56F837E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057" y="1244920"/>
            <a:ext cx="10221455" cy="522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35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07878-D02A-0872-757E-CE49C73F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556" y="-63057"/>
            <a:ext cx="9326355" cy="1325563"/>
          </a:xfrm>
        </p:spPr>
        <p:txBody>
          <a:bodyPr/>
          <a:lstStyle/>
          <a:p>
            <a:r>
              <a:rPr lang="en-US">
                <a:latin typeface="Poppins"/>
                <a:cs typeface="Poppins"/>
              </a:rPr>
              <a:t>Vision &amp; Guiding Values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F2DC1-F05B-76A2-779D-D2848A01C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54" y="2208146"/>
            <a:ext cx="7006488" cy="3443660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en-US" sz="3000" b="1" dirty="0"/>
              <a:t>Vision</a:t>
            </a:r>
            <a:r>
              <a:rPr lang="en-US" dirty="0"/>
              <a:t>: The North Dakota Children’s Cabinet ensures that all children are prepared and successful, equipped with the skills, knowledge, and resilience to thrive in an ever-changing world.  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3000" b="1" dirty="0"/>
              <a:t>Mission</a:t>
            </a:r>
            <a:r>
              <a:rPr lang="en-US" dirty="0"/>
              <a:t>: The North Dakota Children's Cabinet collaborates to elevate what works and drive towards a seamless network of services and supports that meet the needs of every child and family.  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12CEF30-5F8B-25F0-43D8-220B6978A6D8}"/>
              </a:ext>
            </a:extLst>
          </p:cNvPr>
          <p:cNvSpPr txBox="1">
            <a:spLocks/>
          </p:cNvSpPr>
          <p:nvPr/>
        </p:nvSpPr>
        <p:spPr>
          <a:xfrm>
            <a:off x="7531081" y="4209515"/>
            <a:ext cx="4376578" cy="21661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Guiding Values: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360 Communication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Optimism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Accountability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AAB8A99-0EC6-3445-16F2-92F4D18AB38C}"/>
              </a:ext>
            </a:extLst>
          </p:cNvPr>
          <p:cNvSpPr txBox="1">
            <a:spLocks/>
          </p:cNvSpPr>
          <p:nvPr/>
        </p:nvSpPr>
        <p:spPr>
          <a:xfrm>
            <a:off x="236052" y="5912809"/>
            <a:ext cx="7290107" cy="462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Defined focus population: Youth ages birth-21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</p:txBody>
      </p:sp>
      <p:pic>
        <p:nvPicPr>
          <p:cNvPr id="2052" name="Picture 4" descr="North Dakota Landscape">
            <a:extLst>
              <a:ext uri="{FF2B5EF4-FFF2-40B4-BE49-F238E27FC236}">
                <a16:creationId xmlns:a16="http://schemas.microsoft.com/office/drawing/2014/main" id="{F2E94EC3-6015-1840-C89E-AE8AE6BFF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59" y="1466679"/>
            <a:ext cx="3809758" cy="253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57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DFE0F-C455-8E72-0DE3-897E39A31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0374-3E01-27EA-68B4-37A5AC55B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556" y="-63057"/>
            <a:ext cx="9326355" cy="1325563"/>
          </a:xfrm>
        </p:spPr>
        <p:txBody>
          <a:bodyPr/>
          <a:lstStyle/>
          <a:p>
            <a:r>
              <a:rPr lang="en-US">
                <a:latin typeface="Poppins"/>
                <a:cs typeface="Poppins"/>
              </a:rPr>
              <a:t>Impact Statement &amp; Goals</a:t>
            </a: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2B06A9-FCA9-D2C7-A7AB-F75BC0F8D8DF}"/>
              </a:ext>
            </a:extLst>
          </p:cNvPr>
          <p:cNvSpPr/>
          <p:nvPr/>
        </p:nvSpPr>
        <p:spPr>
          <a:xfrm>
            <a:off x="2216415" y="899855"/>
            <a:ext cx="9128636" cy="132556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North Dakota Children's Cabinet collaborates to elevate what works and drive towards a seamless network of services and supports that meet the needs of every child and family.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310357-9B39-487A-3F3F-21FFCE9BA4A2}"/>
              </a:ext>
            </a:extLst>
          </p:cNvPr>
          <p:cNvSpPr/>
          <p:nvPr/>
        </p:nvSpPr>
        <p:spPr>
          <a:xfrm>
            <a:off x="385544" y="2330174"/>
            <a:ext cx="11056049" cy="97455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/>
                <a:ea typeface="+mn-ea"/>
                <a:cs typeface="+mn-cs"/>
              </a:rPr>
              <a:t>Goal Statements: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C42740-BA97-29F4-B012-C0324EAA1D25}"/>
              </a:ext>
            </a:extLst>
          </p:cNvPr>
          <p:cNvSpPr/>
          <p:nvPr/>
        </p:nvSpPr>
        <p:spPr>
          <a:xfrm>
            <a:off x="650562" y="3447768"/>
            <a:ext cx="2518721" cy="28246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/>
                <a:ea typeface="+mn-ea"/>
                <a:cs typeface="+mn-cs"/>
              </a:rPr>
              <a:t>Goal #1: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strengthen foundational elements of the North Dakota Children’s Cabinet through the development and communication of a strategic plan by Fall 2025.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AC74B3-A065-8CC9-CAD5-B0EA808D885D}"/>
              </a:ext>
            </a:extLst>
          </p:cNvPr>
          <p:cNvSpPr/>
          <p:nvPr/>
        </p:nvSpPr>
        <p:spPr>
          <a:xfrm>
            <a:off x="4631737" y="3447767"/>
            <a:ext cx="2510465" cy="282469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Goal #2: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Define, measure and report out on the status of child well-being in North Dakota by June 2026.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29836-6D42-7BA8-8F92-8C12F7D0FD2B}"/>
              </a:ext>
            </a:extLst>
          </p:cNvPr>
          <p:cNvSpPr/>
          <p:nvPr/>
        </p:nvSpPr>
        <p:spPr>
          <a:xfrm>
            <a:off x="8407840" y="3447767"/>
            <a:ext cx="2845375" cy="282469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Goal #3: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Identify and elevate promising practices to advance a seamless network of services and supports throughout North Dakota by August 2026.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</p:txBody>
      </p:sp>
      <p:pic>
        <p:nvPicPr>
          <p:cNvPr id="14" name="Graphic 13" descr="Badge 3 with solid fill">
            <a:extLst>
              <a:ext uri="{FF2B5EF4-FFF2-40B4-BE49-F238E27FC236}">
                <a16:creationId xmlns:a16="http://schemas.microsoft.com/office/drawing/2014/main" id="{37130468-823F-FD36-3CEB-E6D91E37C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44695" y="3388186"/>
            <a:ext cx="890562" cy="841710"/>
          </a:xfrm>
          <a:prstGeom prst="rect">
            <a:avLst/>
          </a:prstGeom>
        </p:spPr>
      </p:pic>
      <p:pic>
        <p:nvPicPr>
          <p:cNvPr id="16" name="Graphic 15" descr="Badge with solid fill">
            <a:extLst>
              <a:ext uri="{FF2B5EF4-FFF2-40B4-BE49-F238E27FC236}">
                <a16:creationId xmlns:a16="http://schemas.microsoft.com/office/drawing/2014/main" id="{CD7FA23C-8AF6-F1D2-B560-2E218C54D6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73952" y="3340635"/>
            <a:ext cx="890562" cy="936811"/>
          </a:xfrm>
          <a:prstGeom prst="rect">
            <a:avLst/>
          </a:prstGeom>
        </p:spPr>
      </p:pic>
      <p:pic>
        <p:nvPicPr>
          <p:cNvPr id="18" name="Graphic 17" descr="Badge 1 with solid fill">
            <a:extLst>
              <a:ext uri="{FF2B5EF4-FFF2-40B4-BE49-F238E27FC236}">
                <a16:creationId xmlns:a16="http://schemas.microsoft.com/office/drawing/2014/main" id="{701E3A7C-05F7-6871-0871-9F92BDA674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3230" y="3338458"/>
            <a:ext cx="822011" cy="81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CC3B8-BF90-CDE0-1793-028F73220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CB77-0C7F-0751-7AC9-91A0EDE4F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556" y="-63057"/>
            <a:ext cx="9326355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Poppins"/>
                <a:cs typeface="Poppins"/>
              </a:rPr>
              <a:t>Questions for Goal #2: Child Well-being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DA825-7354-C08A-D070-41BA60DFF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54" y="2208146"/>
            <a:ext cx="7006488" cy="3964054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fontAlgn="base">
              <a:lnSpc>
                <a:spcPct val="120000"/>
              </a:lnSpc>
              <a:buNone/>
            </a:pPr>
            <a:r>
              <a:rPr lang="en-US" sz="3000" b="1" dirty="0"/>
              <a:t>How do we define child well-being?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3000" b="1" dirty="0"/>
              <a:t>How do we want to organize? Topically? Chronologically? Both?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3000" b="1" dirty="0"/>
              <a:t>What metrics exist that we want to include?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3000" b="1" dirty="0"/>
              <a:t>What terms do we want to find consensus on?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01DD99-E2D4-A6C0-40C7-5D898BBBBF0B}"/>
              </a:ext>
            </a:extLst>
          </p:cNvPr>
          <p:cNvSpPr txBox="1">
            <a:spLocks/>
          </p:cNvSpPr>
          <p:nvPr/>
        </p:nvSpPr>
        <p:spPr>
          <a:xfrm>
            <a:off x="7531081" y="4209515"/>
            <a:ext cx="4376578" cy="21661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ea typeface="+mn-ea"/>
                <a:cs typeface="Poppins" pitchFamily="2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Guiding Values: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360 Communication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Optimism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Poppins"/>
                <a:ea typeface="+mn-ea"/>
                <a:cs typeface="Poppins"/>
              </a:rPr>
              <a:t>Accountability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Poppins"/>
              <a:ea typeface="+mn-ea"/>
              <a:cs typeface="Poppins"/>
            </a:endParaRPr>
          </a:p>
        </p:txBody>
      </p:sp>
      <p:pic>
        <p:nvPicPr>
          <p:cNvPr id="2052" name="Picture 4" descr="North Dakota Landscape">
            <a:extLst>
              <a:ext uri="{FF2B5EF4-FFF2-40B4-BE49-F238E27FC236}">
                <a16:creationId xmlns:a16="http://schemas.microsoft.com/office/drawing/2014/main" id="{2A006394-A2CF-E1D9-ADAE-ED0FF72D0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59" y="1466679"/>
            <a:ext cx="3809758" cy="253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16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C87C9-A0C3-2D49-533B-69EB02950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C205EF-5596-2619-E529-03DCF3749111}"/>
              </a:ext>
            </a:extLst>
          </p:cNvPr>
          <p:cNvSpPr/>
          <p:nvPr/>
        </p:nvSpPr>
        <p:spPr>
          <a:xfrm>
            <a:off x="2134294" y="-1"/>
            <a:ext cx="1910678" cy="1962868"/>
          </a:xfrm>
          <a:prstGeom prst="rect">
            <a:avLst/>
          </a:prstGeom>
          <a:solidFill>
            <a:srgbClr val="B012B0"/>
          </a:solidFill>
          <a:ln>
            <a:solidFill>
              <a:srgbClr val="B012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Planning and Initiation (Sept – Oct 2025) </a:t>
            </a:r>
            <a:r>
              <a:rPr lang="en-US" sz="1200" dirty="0">
                <a:latin typeface="Poppins" panose="00000500000000000000" pitchFamily="2" charset="0"/>
                <a:cs typeface="Poppins" panose="00000500000000000000" pitchFamily="2" charset="0"/>
              </a:rPr>
              <a:t>Goal 2.1: By October 2025, 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 foundation, finalize project structure, and begin stakeholder identification.</a:t>
            </a:r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969ED5-41A8-7861-DC8C-C77DA85DF376}"/>
              </a:ext>
            </a:extLst>
          </p:cNvPr>
          <p:cNvSpPr/>
          <p:nvPr/>
        </p:nvSpPr>
        <p:spPr>
          <a:xfrm>
            <a:off x="2134294" y="1962867"/>
            <a:ext cx="1910678" cy="4704865"/>
          </a:xfrm>
          <a:prstGeom prst="rect">
            <a:avLst/>
          </a:prstGeom>
          <a:solidFill>
            <a:srgbClr val="61235D"/>
          </a:solidFill>
          <a:ln>
            <a:solidFill>
              <a:srgbClr val="61235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Activity</a:t>
            </a:r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#1</a:t>
            </a:r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r>
              <a:rPr lang="en-US" sz="1000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160FAA-71A5-E62E-EF6C-57708A4D07AE}"/>
              </a:ext>
            </a:extLst>
          </p:cNvPr>
          <p:cNvSpPr/>
          <p:nvPr/>
        </p:nvSpPr>
        <p:spPr>
          <a:xfrm>
            <a:off x="73153" y="1962866"/>
            <a:ext cx="1910679" cy="158374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Goal #2: Define, measure and report out on the status of child well-being in North Dakota by August 2026.</a:t>
            </a:r>
          </a:p>
          <a:p>
            <a:pPr algn="ctr"/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608D-7902-FDC6-C50F-7FF2B031B0BB}"/>
              </a:ext>
            </a:extLst>
          </p:cNvPr>
          <p:cNvSpPr/>
          <p:nvPr/>
        </p:nvSpPr>
        <p:spPr>
          <a:xfrm>
            <a:off x="73154" y="3701325"/>
            <a:ext cx="1910678" cy="22331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Metrics:</a:t>
            </a:r>
          </a:p>
          <a:p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40941-1C82-3449-104D-A6A619D3C74D}"/>
              </a:ext>
            </a:extLst>
          </p:cNvPr>
          <p:cNvSpPr/>
          <p:nvPr/>
        </p:nvSpPr>
        <p:spPr>
          <a:xfrm>
            <a:off x="4154657" y="-1"/>
            <a:ext cx="1910678" cy="1962868"/>
          </a:xfrm>
          <a:prstGeom prst="rect">
            <a:avLst/>
          </a:prstGeom>
          <a:solidFill>
            <a:srgbClr val="B012B0"/>
          </a:solidFill>
          <a:ln>
            <a:solidFill>
              <a:srgbClr val="B012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1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Definition &amp; Stakeholder Engagement (Nov – Jan 2026) </a:t>
            </a:r>
            <a:r>
              <a:rPr lang="en-US" sz="1100" dirty="0">
                <a:latin typeface="Poppins" panose="00000500000000000000" pitchFamily="2" charset="0"/>
                <a:cs typeface="Poppins" panose="00000500000000000000" pitchFamily="2" charset="0"/>
              </a:rPr>
              <a:t>Goal 2.2: By January 2026</a:t>
            </a:r>
            <a:r>
              <a:rPr lang="en-U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Build consensus on terminology, definition of well-being, and collect feedback.</a:t>
            </a:r>
          </a:p>
          <a:p>
            <a:pPr algn="ctr"/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DF3996-C04D-B97D-CC0E-B2CE56F6A076}"/>
              </a:ext>
            </a:extLst>
          </p:cNvPr>
          <p:cNvSpPr/>
          <p:nvPr/>
        </p:nvSpPr>
        <p:spPr>
          <a:xfrm>
            <a:off x="6175020" y="0"/>
            <a:ext cx="1917222" cy="1962868"/>
          </a:xfrm>
          <a:prstGeom prst="rect">
            <a:avLst/>
          </a:prstGeom>
          <a:solidFill>
            <a:srgbClr val="B012B0"/>
          </a:solidFill>
          <a:ln>
            <a:solidFill>
              <a:srgbClr val="B012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Data Mapping &amp; Framework Development (Feb – April 2026)</a:t>
            </a:r>
            <a:r>
              <a:rPr lang="en-US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Poppins" panose="00000500000000000000" pitchFamily="2" charset="0"/>
                <a:cs typeface="Poppins" panose="00000500000000000000" pitchFamily="2" charset="0"/>
              </a:rPr>
              <a:t>Goal 2.3: By April 2026 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 key indicators and data sources; refine definition and glossary.</a:t>
            </a:r>
          </a:p>
          <a:p>
            <a:pPr algn="ctr"/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9463C4-01FF-03DE-8599-41DE9ADFDEC9}"/>
              </a:ext>
            </a:extLst>
          </p:cNvPr>
          <p:cNvSpPr/>
          <p:nvPr/>
        </p:nvSpPr>
        <p:spPr>
          <a:xfrm>
            <a:off x="8201927" y="-1"/>
            <a:ext cx="1910678" cy="1962867"/>
          </a:xfrm>
          <a:prstGeom prst="rect">
            <a:avLst/>
          </a:prstGeom>
          <a:solidFill>
            <a:srgbClr val="B012B0"/>
          </a:solidFill>
          <a:ln>
            <a:solidFill>
              <a:srgbClr val="B012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Framework Validation and Metric Selection (May – June 2026)</a:t>
            </a:r>
            <a:r>
              <a:rPr lang="en-US" sz="1200" dirty="0">
                <a:latin typeface="Poppins" panose="00000500000000000000" pitchFamily="2" charset="0"/>
                <a:cs typeface="Poppins" panose="00000500000000000000" pitchFamily="2" charset="0"/>
              </a:rPr>
              <a:t>Goal 2.4: By June 2026, </a:t>
            </a:r>
            <a:r>
              <a:rPr lang="en-US" sz="12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alidate approach with partners, refine metrics, identify long-term data needs.</a:t>
            </a:r>
          </a:p>
          <a:p>
            <a:pPr algn="ctr"/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217997-5496-40F8-924C-9C0584A58CD6}"/>
              </a:ext>
            </a:extLst>
          </p:cNvPr>
          <p:cNvSpPr/>
          <p:nvPr/>
        </p:nvSpPr>
        <p:spPr>
          <a:xfrm>
            <a:off x="4154657" y="1962867"/>
            <a:ext cx="1910678" cy="4704864"/>
          </a:xfrm>
          <a:prstGeom prst="rect">
            <a:avLst/>
          </a:prstGeom>
          <a:solidFill>
            <a:srgbClr val="61235D"/>
          </a:solidFill>
          <a:ln>
            <a:solidFill>
              <a:srgbClr val="61235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Activity</a:t>
            </a:r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#1</a:t>
            </a:r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pPr marL="285750" indent="-285750">
              <a:buFont typeface="Arial"/>
              <a:buChar char="•"/>
            </a:pPr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r>
              <a:rPr lang="en-US" sz="1000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39C8FD-43F8-A43F-6372-778EEE9BA31E}"/>
              </a:ext>
            </a:extLst>
          </p:cNvPr>
          <p:cNvSpPr/>
          <p:nvPr/>
        </p:nvSpPr>
        <p:spPr>
          <a:xfrm>
            <a:off x="6175020" y="1962867"/>
            <a:ext cx="1910678" cy="4704865"/>
          </a:xfrm>
          <a:prstGeom prst="rect">
            <a:avLst/>
          </a:prstGeom>
          <a:solidFill>
            <a:srgbClr val="61235D"/>
          </a:solidFill>
          <a:ln>
            <a:solidFill>
              <a:srgbClr val="61235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Activity</a:t>
            </a:r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#1</a:t>
            </a:r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pPr marL="285750" indent="-285750">
              <a:buFont typeface="Arial"/>
              <a:buChar char="•"/>
            </a:pPr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r>
              <a:rPr lang="en-US" sz="1000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B426F9-9839-91BF-031D-3B659CFD974A}"/>
              </a:ext>
            </a:extLst>
          </p:cNvPr>
          <p:cNvSpPr/>
          <p:nvPr/>
        </p:nvSpPr>
        <p:spPr>
          <a:xfrm>
            <a:off x="8201927" y="1962866"/>
            <a:ext cx="1910678" cy="4704865"/>
          </a:xfrm>
          <a:prstGeom prst="rect">
            <a:avLst/>
          </a:prstGeom>
          <a:solidFill>
            <a:srgbClr val="61235D"/>
          </a:solidFill>
          <a:ln>
            <a:solidFill>
              <a:srgbClr val="61235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Activity</a:t>
            </a:r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#1</a:t>
            </a:r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pPr marL="285750" indent="-285750">
              <a:buFont typeface="Arial"/>
              <a:buChar char="•"/>
            </a:pPr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r>
              <a:rPr lang="en-US" sz="1000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978E8A-E5C2-F130-A069-F549B91B314E}"/>
              </a:ext>
            </a:extLst>
          </p:cNvPr>
          <p:cNvSpPr/>
          <p:nvPr/>
        </p:nvSpPr>
        <p:spPr>
          <a:xfrm>
            <a:off x="10208168" y="1962866"/>
            <a:ext cx="1910678" cy="4704865"/>
          </a:xfrm>
          <a:prstGeom prst="rect">
            <a:avLst/>
          </a:prstGeom>
          <a:solidFill>
            <a:srgbClr val="61235D"/>
          </a:solidFill>
          <a:ln>
            <a:solidFill>
              <a:srgbClr val="61235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Calibri"/>
                <a:cs typeface="Poppins" panose="00000500000000000000" pitchFamily="2" charset="0"/>
              </a:rPr>
              <a:t>Activity</a:t>
            </a:r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 #1</a:t>
            </a:r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Calibri"/>
              <a:cs typeface="Poppins" panose="00000500000000000000" pitchFamily="2" charset="0"/>
            </a:endParaRPr>
          </a:p>
          <a:p>
            <a:r>
              <a:rPr lang="en-US" sz="1000" b="1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pPr marL="285750" indent="-285750">
              <a:buFont typeface="Arial"/>
              <a:buChar char="•"/>
            </a:pPr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r>
              <a:rPr lang="en-US" sz="1000">
                <a:solidFill>
                  <a:schemeClr val="bg1"/>
                </a:solidFill>
                <a:latin typeface="Poppins" panose="00000500000000000000" pitchFamily="2" charset="0"/>
                <a:ea typeface="+mn-lt"/>
                <a:cs typeface="Poppins" panose="00000500000000000000" pitchFamily="2" charset="0"/>
              </a:rPr>
              <a:t>Activity #3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>
                <a:solidFill>
                  <a:schemeClr val="bg1"/>
                </a:solidFill>
                <a:latin typeface="Poppins"/>
                <a:ea typeface="Calibri"/>
                <a:cs typeface="Calibri"/>
              </a:rPr>
              <a:t>Timeline</a:t>
            </a: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ea typeface="+mn-lt"/>
              <a:cs typeface="Poppins" panose="00000500000000000000" pitchFamily="2" charset="0"/>
            </a:endParaRPr>
          </a:p>
          <a:p>
            <a:endParaRPr lang="en-US" sz="100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482389-4AB1-C139-43FA-42C6ACB661DD}"/>
              </a:ext>
            </a:extLst>
          </p:cNvPr>
          <p:cNvSpPr/>
          <p:nvPr/>
        </p:nvSpPr>
        <p:spPr>
          <a:xfrm>
            <a:off x="10208168" y="0"/>
            <a:ext cx="1910678" cy="1962868"/>
          </a:xfrm>
          <a:prstGeom prst="rect">
            <a:avLst/>
          </a:prstGeom>
          <a:solidFill>
            <a:srgbClr val="B012B0"/>
          </a:solidFill>
          <a:ln>
            <a:solidFill>
              <a:srgbClr val="B012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2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Finalization and Launch Preparation (July – Aug 2026)</a:t>
            </a:r>
            <a:r>
              <a:rPr lang="en-US" sz="1200" b="1" kern="100" dirty="0">
                <a:latin typeface="Poppins" panose="00000500000000000000" pitchFamily="2" charset="0"/>
                <a:ea typeface="Aptos" panose="020B0004020202020204" pitchFamily="34" charset="0"/>
                <a:cs typeface="Poppins" panose="00000500000000000000" pitchFamily="2" charset="0"/>
              </a:rPr>
              <a:t> </a:t>
            </a:r>
            <a:r>
              <a:rPr lang="en-US" sz="1200" dirty="0">
                <a:latin typeface="Poppins" panose="00000500000000000000" pitchFamily="2" charset="0"/>
                <a:cs typeface="Poppins" panose="00000500000000000000" pitchFamily="2" charset="0"/>
              </a:rPr>
              <a:t>Goal 2.5: By August 2026, 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Finalize the strategic plan and prepare for public launch and implementation planning.</a:t>
            </a:r>
          </a:p>
          <a:p>
            <a:pPr algn="ctr"/>
            <a:endParaRPr lang="en-US" sz="1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0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19BCC-D2DC-10C5-D5B7-AE376D35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oppins"/>
                <a:cs typeface="Poppins"/>
              </a:rPr>
              <a:t>Implementation Timeline: Year 1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370ABC-1662-8EE8-B203-473C5E436E2B}"/>
              </a:ext>
            </a:extLst>
          </p:cNvPr>
          <p:cNvGraphicFramePr>
            <a:graphicFrameLocks noGrp="1"/>
          </p:cNvGraphicFramePr>
          <p:nvPr/>
        </p:nvGraphicFramePr>
        <p:xfrm>
          <a:off x="1078992" y="1610280"/>
          <a:ext cx="10838398" cy="501859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136742">
                  <a:extLst>
                    <a:ext uri="{9D8B030D-6E8A-4147-A177-3AD203B41FA5}">
                      <a16:colId xmlns:a16="http://schemas.microsoft.com/office/drawing/2014/main" val="953976727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492086018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3899114529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3631303662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3680572003"/>
                    </a:ext>
                  </a:extLst>
                </a:gridCol>
              </a:tblGrid>
              <a:tr h="64183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latin typeface="Poppins"/>
                        </a:rPr>
                        <a:t>Goal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Q1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latin typeface="Poppins"/>
                        </a:rPr>
                        <a:t>Jul – Sep 2025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Q2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Poppins"/>
                        </a:rPr>
                        <a:t>Oct – Dec 2025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Q3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Poppins"/>
                        </a:rPr>
                        <a:t>Jan – Mar 2026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Q4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Poppins"/>
                        </a:rPr>
                        <a:t>Apr – Jun 2026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67528"/>
                  </a:ext>
                </a:extLst>
              </a:tr>
              <a:tr h="1288980">
                <a:tc>
                  <a:txBody>
                    <a:bodyPr/>
                    <a:lstStyle/>
                    <a:p>
                      <a:r>
                        <a:rPr lang="en-US">
                          <a:latin typeface="Poppins"/>
                        </a:rPr>
                        <a:t>Goal #1: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919317"/>
                  </a:ext>
                </a:extLst>
              </a:tr>
              <a:tr h="1355009">
                <a:tc>
                  <a:txBody>
                    <a:bodyPr/>
                    <a:lstStyle/>
                    <a:p>
                      <a:r>
                        <a:rPr lang="en-US">
                          <a:latin typeface="Poppins"/>
                        </a:rPr>
                        <a:t>Goal #2: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603603"/>
                  </a:ext>
                </a:extLst>
              </a:tr>
              <a:tr h="1732770">
                <a:tc>
                  <a:txBody>
                    <a:bodyPr/>
                    <a:lstStyle/>
                    <a:p>
                      <a:r>
                        <a:rPr lang="en-US">
                          <a:latin typeface="Poppins"/>
                        </a:rPr>
                        <a:t>Goal #3: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942082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F77A574-D861-2395-65D3-D1B12EF758CC}"/>
              </a:ext>
            </a:extLst>
          </p:cNvPr>
          <p:cNvSpPr/>
          <p:nvPr/>
        </p:nvSpPr>
        <p:spPr>
          <a:xfrm>
            <a:off x="3372402" y="2308084"/>
            <a:ext cx="2889371" cy="20408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1.1</a:t>
            </a:r>
            <a:endParaRPr lang="en-US">
              <a:latin typeface="Poppin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617A2D9-C6FB-37CD-88CE-08B1617A3DEF}"/>
              </a:ext>
            </a:extLst>
          </p:cNvPr>
          <p:cNvSpPr/>
          <p:nvPr/>
        </p:nvSpPr>
        <p:spPr>
          <a:xfrm>
            <a:off x="3270839" y="2624535"/>
            <a:ext cx="1693153" cy="204881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1.2</a:t>
            </a:r>
            <a:endParaRPr lang="en-US">
              <a:latin typeface="Poppin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7CC072-A559-F593-21EB-B4352BC9DD2E}"/>
              </a:ext>
            </a:extLst>
          </p:cNvPr>
          <p:cNvSpPr/>
          <p:nvPr/>
        </p:nvSpPr>
        <p:spPr>
          <a:xfrm>
            <a:off x="3270838" y="3614109"/>
            <a:ext cx="2400619" cy="186164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latin typeface="Poppins"/>
                <a:ea typeface="Calibri"/>
                <a:cs typeface="Calibri"/>
              </a:rPr>
              <a:t>Initiative 2.1</a:t>
            </a:r>
            <a:endParaRPr lang="en-US" dirty="0">
              <a:latin typeface="Poppin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1EE6ACB-F4C8-FCE6-A44F-8610DB986FF3}"/>
              </a:ext>
            </a:extLst>
          </p:cNvPr>
          <p:cNvSpPr/>
          <p:nvPr/>
        </p:nvSpPr>
        <p:spPr>
          <a:xfrm>
            <a:off x="5994216" y="3834083"/>
            <a:ext cx="1919698" cy="18538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2.2</a:t>
            </a:r>
            <a:endParaRPr lang="en-US">
              <a:latin typeface="Poppin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DF1FA45-413F-C230-ED42-EF4F92E7971D}"/>
              </a:ext>
            </a:extLst>
          </p:cNvPr>
          <p:cNvSpPr/>
          <p:nvPr/>
        </p:nvSpPr>
        <p:spPr>
          <a:xfrm>
            <a:off x="9960428" y="4630802"/>
            <a:ext cx="1877327" cy="14802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2.4</a:t>
            </a:r>
            <a:endParaRPr lang="en-US">
              <a:latin typeface="Poppin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09FD5EF-8F29-7D4F-0E50-287F272C7D2C}"/>
              </a:ext>
            </a:extLst>
          </p:cNvPr>
          <p:cNvSpPr/>
          <p:nvPr/>
        </p:nvSpPr>
        <p:spPr>
          <a:xfrm>
            <a:off x="3270838" y="4929161"/>
            <a:ext cx="4263818" cy="31855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3.1</a:t>
            </a:r>
            <a:endParaRPr lang="en-US">
              <a:latin typeface="Poppin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8F786EB-E730-4795-268C-92A2296F6F3B}"/>
              </a:ext>
            </a:extLst>
          </p:cNvPr>
          <p:cNvSpPr/>
          <p:nvPr/>
        </p:nvSpPr>
        <p:spPr>
          <a:xfrm>
            <a:off x="5447362" y="5391352"/>
            <a:ext cx="4876214" cy="2471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3.2</a:t>
            </a:r>
            <a:endParaRPr lang="en-US">
              <a:latin typeface="Poppin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76A1F93-BE7B-2A2E-892E-A8DCE3797D53}"/>
              </a:ext>
            </a:extLst>
          </p:cNvPr>
          <p:cNvSpPr/>
          <p:nvPr/>
        </p:nvSpPr>
        <p:spPr>
          <a:xfrm>
            <a:off x="3270838" y="2906705"/>
            <a:ext cx="1693153" cy="204881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1.3</a:t>
            </a:r>
            <a:endParaRPr lang="en-US">
              <a:latin typeface="Poppin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FE0DFEE-73F7-43B5-26B7-213005A3FF16}"/>
              </a:ext>
            </a:extLst>
          </p:cNvPr>
          <p:cNvSpPr/>
          <p:nvPr/>
        </p:nvSpPr>
        <p:spPr>
          <a:xfrm>
            <a:off x="3372402" y="3193524"/>
            <a:ext cx="2889371" cy="20408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1.4</a:t>
            </a:r>
            <a:endParaRPr lang="en-US">
              <a:latin typeface="Poppin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B1B8409-462B-29C4-C0F7-75240440E43F}"/>
              </a:ext>
            </a:extLst>
          </p:cNvPr>
          <p:cNvSpPr/>
          <p:nvPr/>
        </p:nvSpPr>
        <p:spPr>
          <a:xfrm>
            <a:off x="7834487" y="4241155"/>
            <a:ext cx="2027969" cy="15979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2.3</a:t>
            </a:r>
            <a:endParaRPr lang="en-US">
              <a:latin typeface="Poppin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ADC4D7F-E93E-2DD6-D8B6-73FA13BCAED2}"/>
              </a:ext>
            </a:extLst>
          </p:cNvPr>
          <p:cNvSpPr/>
          <p:nvPr/>
        </p:nvSpPr>
        <p:spPr>
          <a:xfrm>
            <a:off x="7670616" y="5782107"/>
            <a:ext cx="4246774" cy="2471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3.3</a:t>
            </a:r>
            <a:endParaRPr lang="en-US">
              <a:latin typeface="Poppin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E0E8C21-F838-9F69-18BF-E9A51684BBD7}"/>
              </a:ext>
            </a:extLst>
          </p:cNvPr>
          <p:cNvSpPr/>
          <p:nvPr/>
        </p:nvSpPr>
        <p:spPr>
          <a:xfrm>
            <a:off x="7670616" y="6172862"/>
            <a:ext cx="4246774" cy="2471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3.4</a:t>
            </a:r>
            <a:endParaRPr lang="en-US">
              <a:latin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01238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A7239-0E67-9A4B-2146-2F3C58D52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07925-A55F-3A5C-7764-DCD3F972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oppins"/>
                <a:cs typeface="Poppins"/>
              </a:rPr>
              <a:t>Implementation Timeline: Year 2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4C0F405-505A-CA86-AB47-1B2D904FC0F2}"/>
              </a:ext>
            </a:extLst>
          </p:cNvPr>
          <p:cNvGraphicFramePr>
            <a:graphicFrameLocks noGrp="1"/>
          </p:cNvGraphicFramePr>
          <p:nvPr/>
        </p:nvGraphicFramePr>
        <p:xfrm>
          <a:off x="1078992" y="1610280"/>
          <a:ext cx="10838398" cy="501859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136742">
                  <a:extLst>
                    <a:ext uri="{9D8B030D-6E8A-4147-A177-3AD203B41FA5}">
                      <a16:colId xmlns:a16="http://schemas.microsoft.com/office/drawing/2014/main" val="953976727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492086018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3899114529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3631303662"/>
                    </a:ext>
                  </a:extLst>
                </a:gridCol>
                <a:gridCol w="2175414">
                  <a:extLst>
                    <a:ext uri="{9D8B030D-6E8A-4147-A177-3AD203B41FA5}">
                      <a16:colId xmlns:a16="http://schemas.microsoft.com/office/drawing/2014/main" val="3680572003"/>
                    </a:ext>
                  </a:extLst>
                </a:gridCol>
              </a:tblGrid>
              <a:tr h="64183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latin typeface="Poppins"/>
                        </a:rPr>
                        <a:t>Goal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Q1</a:t>
                      </a:r>
                    </a:p>
                    <a:p>
                      <a:pPr lvl="0" algn="ctr">
                        <a:buNone/>
                      </a:pPr>
                      <a:r>
                        <a:rPr lang="en-US">
                          <a:latin typeface="Poppins"/>
                        </a:rPr>
                        <a:t>Jul – Sep 2026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Q2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Poppins"/>
                        </a:rPr>
                        <a:t>Oct – Dec 2026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Q3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Poppins"/>
                        </a:rPr>
                        <a:t>Jan – Mar 2027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>
                          <a:latin typeface="Poppins"/>
                        </a:rPr>
                        <a:t>Q4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Poppins"/>
                        </a:rPr>
                        <a:t>Apr – Jun 2027</a:t>
                      </a:r>
                      <a:endParaRPr lang="en-US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67528"/>
                  </a:ext>
                </a:extLst>
              </a:tr>
              <a:tr h="1288980">
                <a:tc>
                  <a:txBody>
                    <a:bodyPr/>
                    <a:lstStyle/>
                    <a:p>
                      <a:r>
                        <a:rPr lang="en-US">
                          <a:latin typeface="Poppins"/>
                        </a:rPr>
                        <a:t>Goal #1: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919317"/>
                  </a:ext>
                </a:extLst>
              </a:tr>
              <a:tr h="1355009">
                <a:tc>
                  <a:txBody>
                    <a:bodyPr/>
                    <a:lstStyle/>
                    <a:p>
                      <a:r>
                        <a:rPr lang="en-US">
                          <a:latin typeface="Poppins"/>
                        </a:rPr>
                        <a:t>Goal #2: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603603"/>
                  </a:ext>
                </a:extLst>
              </a:tr>
              <a:tr h="1732770">
                <a:tc>
                  <a:txBody>
                    <a:bodyPr/>
                    <a:lstStyle/>
                    <a:p>
                      <a:r>
                        <a:rPr lang="en-US">
                          <a:latin typeface="Poppins"/>
                        </a:rPr>
                        <a:t>Goal #3: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942082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5CC4C56-E408-28B2-DBD6-BB1298988D81}"/>
              </a:ext>
            </a:extLst>
          </p:cNvPr>
          <p:cNvSpPr/>
          <p:nvPr/>
        </p:nvSpPr>
        <p:spPr>
          <a:xfrm>
            <a:off x="3270838" y="4630801"/>
            <a:ext cx="1627733" cy="2471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2.4</a:t>
            </a:r>
            <a:endParaRPr lang="en-US">
              <a:latin typeface="Poppin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6B2477B-74B9-90B1-2878-78775A611DFE}"/>
              </a:ext>
            </a:extLst>
          </p:cNvPr>
          <p:cNvSpPr/>
          <p:nvPr/>
        </p:nvSpPr>
        <p:spPr>
          <a:xfrm>
            <a:off x="3270838" y="5782107"/>
            <a:ext cx="8566918" cy="2471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3.3</a:t>
            </a:r>
            <a:endParaRPr lang="en-US">
              <a:latin typeface="Poppin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830786D-9330-0559-73ED-CEF9B07BCB2B}"/>
              </a:ext>
            </a:extLst>
          </p:cNvPr>
          <p:cNvSpPr/>
          <p:nvPr/>
        </p:nvSpPr>
        <p:spPr>
          <a:xfrm>
            <a:off x="3350472" y="6172862"/>
            <a:ext cx="8487284" cy="2471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latin typeface="Poppins"/>
                <a:ea typeface="Calibri"/>
                <a:cs typeface="Calibri"/>
              </a:rPr>
              <a:t>Initiative 3.4</a:t>
            </a:r>
            <a:endParaRPr lang="en-US">
              <a:latin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4667218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538F8A3080634B9FFE5993B0BAA8CB" ma:contentTypeVersion="17" ma:contentTypeDescription="Create a new document." ma:contentTypeScope="" ma:versionID="2b01af7ea7155c7d53885c00bc684a8f">
  <xsd:schema xmlns:xsd="http://www.w3.org/2001/XMLSchema" xmlns:xs="http://www.w3.org/2001/XMLSchema" xmlns:p="http://schemas.microsoft.com/office/2006/metadata/properties" xmlns:ns2="5329520d-9e47-4aa0-9933-034b85082a59" xmlns:ns3="6a1e1472-4044-4f77-9463-e2227d679b68" xmlns:ns4="25d83d48-fb20-4537-95a6-325135718581" targetNamespace="http://schemas.microsoft.com/office/2006/metadata/properties" ma:root="true" ma:fieldsID="6db6938ced7664696b51be9f0cae5b24" ns2:_="" ns3:_="" ns4:_="">
    <xsd:import namespace="5329520d-9e47-4aa0-9933-034b85082a59"/>
    <xsd:import namespace="6a1e1472-4044-4f77-9463-e2227d679b68"/>
    <xsd:import namespace="25d83d48-fb20-4537-95a6-32513571858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  <xsd:element ref="ns3:NathanSvihove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29520d-9e47-4aa0-9933-034b85082a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e1472-4044-4f77-9463-e2227d679b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be65411-2828-40d8-bdc2-0527504d90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athanSvihovec" ma:index="24" nillable="true" ma:displayName="Nathan Svihovec" ma:format="Dropdown" ma:list="UserInfo" ma:SharePointGroup="0" ma:internalName="NathanSvihovec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83d48-fb20-4537-95a6-32513571858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91f34b39-9543-4e20-a3d6-06f53eb7d667}" ma:internalName="TaxCatchAll" ma:showField="CatchAllData" ma:web="5329520d-9e47-4aa0-9933-034b85082a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e1472-4044-4f77-9463-e2227d679b68">
      <Terms xmlns="http://schemas.microsoft.com/office/infopath/2007/PartnerControls"/>
    </lcf76f155ced4ddcb4097134ff3c332f>
    <NathanSvihovec xmlns="6a1e1472-4044-4f77-9463-e2227d679b68">
      <UserInfo>
        <DisplayName/>
        <AccountId xsi:nil="true"/>
        <AccountType/>
      </UserInfo>
    </NathanSvihovec>
    <TaxCatchAll xmlns="25d83d48-fb20-4537-95a6-325135718581" xsi:nil="true"/>
  </documentManagement>
</p:properties>
</file>

<file path=customXml/itemProps1.xml><?xml version="1.0" encoding="utf-8"?>
<ds:datastoreItem xmlns:ds="http://schemas.openxmlformats.org/officeDocument/2006/customXml" ds:itemID="{14915944-CA85-4C87-8767-67502CE7CC06}"/>
</file>

<file path=customXml/itemProps2.xml><?xml version="1.0" encoding="utf-8"?>
<ds:datastoreItem xmlns:ds="http://schemas.openxmlformats.org/officeDocument/2006/customXml" ds:itemID="{2418EA74-1CB1-437F-BBD5-FE6894F5ECE0}"/>
</file>

<file path=customXml/itemProps3.xml><?xml version="1.0" encoding="utf-8"?>
<ds:datastoreItem xmlns:ds="http://schemas.openxmlformats.org/officeDocument/2006/customXml" ds:itemID="{218F2C0F-C781-42E9-B19C-3FE8D0A4A457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729</Words>
  <Application>Microsoft Office PowerPoint</Application>
  <PresentationFormat>Widescreen</PresentationFormat>
  <Paragraphs>205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Poppins</vt:lpstr>
      <vt:lpstr>1_Office Theme</vt:lpstr>
      <vt:lpstr>North Dakota Children’s Cabinet Strategic Plan</vt:lpstr>
      <vt:lpstr>Overview</vt:lpstr>
      <vt:lpstr>Overview</vt:lpstr>
      <vt:lpstr>Vision &amp; Guiding Values</vt:lpstr>
      <vt:lpstr>Impact Statement &amp; Goals</vt:lpstr>
      <vt:lpstr>Questions for Goal #2: Child Well-being </vt:lpstr>
      <vt:lpstr>PowerPoint Presentation</vt:lpstr>
      <vt:lpstr>Implementation Timeline: Year 1</vt:lpstr>
      <vt:lpstr>Implementation Timeline: Year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Callahan</dc:creator>
  <cp:lastModifiedBy>Jason Callahan</cp:lastModifiedBy>
  <cp:revision>1</cp:revision>
  <dcterms:created xsi:type="dcterms:W3CDTF">2025-08-19T17:19:05Z</dcterms:created>
  <dcterms:modified xsi:type="dcterms:W3CDTF">2025-08-19T17:57:52Z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0x010100D9538F8A3080634B9FFE5993B0BAA8CB</vt:lpwstr>
  </property>
</Properties>
</file>